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32600" cy="9961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F1FEF0"/>
    <a:srgbClr val="660066"/>
    <a:srgbClr val="E7FEE6"/>
    <a:srgbClr val="D5FDD3"/>
    <a:srgbClr val="FFD5EA"/>
    <a:srgbClr val="E2C5FF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9306-6E00-4EC7-850D-9ECD614225F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244600"/>
            <a:ext cx="4483100" cy="336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94250"/>
            <a:ext cx="5467350" cy="392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6150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0325" y="946150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2AFD-792E-4A23-AAF1-B105ECA1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skipped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2AFD-792E-4A23-AAF1-B105ECA1C7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4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Did not read aloud – H/W </a:t>
            </a:r>
            <a:r>
              <a:rPr lang="en-GB" b="1"/>
              <a:t>translation section</a:t>
            </a:r>
            <a:r>
              <a:rPr lang="en-GB" b="1" baseline="0"/>
              <a:t> 1&amp;2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2AFD-792E-4A23-AAF1-B105ECA1C7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8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Finish here – more time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2AFD-792E-4A23-AAF1-B105ECA1C7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8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9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/>
              <a:t>Click to add photo album title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/>
          <a:lstStyle/>
          <a:p>
            <a:fld id="{129A37BC-80E7-4A8C-9629-6D05FFE94A7C}" type="datetimeFigureOut">
              <a:rPr lang="en-GB" smtClean="0"/>
              <a:pPr/>
              <a:t>29/01/2021</a:t>
            </a:fld>
            <a:endParaRPr lang="en-GB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CC2AFE-646F-4731-AAFF-78AC248D45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441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2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7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6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5B7D-47F0-4E47-899A-C394E0A854A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8185-81BE-4D76-8C8F-4507D10AE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tOZfaAeZSU4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9512" y="188640"/>
            <a:ext cx="8712968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u="sng" dirty="0">
                <a:solidFill>
                  <a:srgbClr val="002060"/>
                </a:solidFill>
                <a:latin typeface="Calibri" pitchFamily="34" charset="0"/>
              </a:rPr>
              <a:t>Y12 French Taster Lesson</a:t>
            </a:r>
          </a:p>
          <a:p>
            <a:r>
              <a:rPr lang="en-GB" sz="3600" b="1" u="sng" dirty="0">
                <a:solidFill>
                  <a:srgbClr val="002060"/>
                </a:solidFill>
                <a:latin typeface="Calibri" pitchFamily="34" charset="0"/>
              </a:rPr>
              <a:t>La </a:t>
            </a:r>
            <a:r>
              <a:rPr lang="en-GB" sz="3600" b="1" u="sng" dirty="0" err="1">
                <a:solidFill>
                  <a:srgbClr val="002060"/>
                </a:solidFill>
                <a:latin typeface="Calibri" pitchFamily="34" charset="0"/>
              </a:rPr>
              <a:t>technologie</a:t>
            </a:r>
            <a:r>
              <a:rPr lang="en-GB" sz="3600" b="1" u="sng" dirty="0">
                <a:solidFill>
                  <a:srgbClr val="002060"/>
                </a:solidFill>
                <a:latin typeface="Calibri" pitchFamily="34" charset="0"/>
              </a:rPr>
              <a:t> et la vie </a:t>
            </a:r>
            <a:r>
              <a:rPr lang="en-GB" sz="3600" b="1" u="sng" dirty="0" err="1">
                <a:solidFill>
                  <a:srgbClr val="002060"/>
                </a:solidFill>
                <a:latin typeface="Calibri" pitchFamily="34" charset="0"/>
              </a:rPr>
              <a:t>quotidienne</a:t>
            </a:r>
            <a:endParaRPr lang="en-GB" sz="36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512" y="1988840"/>
            <a:ext cx="4248472" cy="4680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u="sng" dirty="0">
                <a:solidFill>
                  <a:srgbClr val="002060"/>
                </a:solidFill>
                <a:latin typeface="Calibri" pitchFamily="34" charset="0"/>
              </a:rPr>
              <a:t>Le but:</a:t>
            </a:r>
          </a:p>
          <a:p>
            <a:endParaRPr lang="en-GB" sz="2800" b="1" u="sng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GB" sz="2800" dirty="0" err="1">
                <a:solidFill>
                  <a:srgbClr val="002060"/>
                </a:solidFill>
                <a:latin typeface="Calibri" pitchFamily="34" charset="0"/>
              </a:rPr>
              <a:t>Parler</a:t>
            </a:r>
            <a:r>
              <a:rPr lang="en-GB" sz="2800" dirty="0">
                <a:solidFill>
                  <a:srgbClr val="002060"/>
                </a:solidFill>
                <a:latin typeface="Calibri" pitchFamily="34" charset="0"/>
              </a:rPr>
              <a:t> de la </a:t>
            </a:r>
            <a:r>
              <a:rPr lang="en-GB" sz="2800" dirty="0" err="1">
                <a:solidFill>
                  <a:srgbClr val="002060"/>
                </a:solidFill>
                <a:latin typeface="Calibri" pitchFamily="34" charset="0"/>
              </a:rPr>
              <a:t>technologie</a:t>
            </a:r>
            <a:r>
              <a:rPr lang="en-GB" sz="28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itchFamily="34" charset="0"/>
              </a:rPr>
              <a:t>dans</a:t>
            </a:r>
            <a:r>
              <a:rPr lang="en-GB" sz="2800" dirty="0">
                <a:solidFill>
                  <a:srgbClr val="002060"/>
                </a:solidFill>
                <a:latin typeface="Calibri" pitchFamily="34" charset="0"/>
              </a:rPr>
              <a:t> la vie </a:t>
            </a:r>
            <a:r>
              <a:rPr lang="en-GB" sz="2800" dirty="0" err="1">
                <a:solidFill>
                  <a:srgbClr val="002060"/>
                </a:solidFill>
                <a:latin typeface="Calibri" pitchFamily="34" charset="0"/>
              </a:rPr>
              <a:t>quotidienne</a:t>
            </a:r>
            <a:endParaRPr lang="en-GB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4644008" y="1988840"/>
            <a:ext cx="4320480" cy="4680520"/>
            <a:chOff x="179512" y="1988840"/>
            <a:chExt cx="4320480" cy="4680520"/>
          </a:xfrm>
          <a:solidFill>
            <a:srgbClr val="FF0000"/>
          </a:solidFill>
        </p:grpSpPr>
        <p:sp>
          <p:nvSpPr>
            <p:cNvPr id="30" name="Rounded Rectangle 29"/>
            <p:cNvSpPr/>
            <p:nvPr/>
          </p:nvSpPr>
          <p:spPr>
            <a:xfrm>
              <a:off x="179512" y="1988840"/>
              <a:ext cx="4320480" cy="4680520"/>
            </a:xfrm>
            <a:prstGeom prst="roundRect">
              <a:avLst>
                <a:gd name="adj" fmla="val 6726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400" b="1" u="sng" dirty="0" err="1">
                  <a:solidFill>
                    <a:schemeClr val="bg1"/>
                  </a:solidFill>
                  <a:latin typeface="Calibri" pitchFamily="34" charset="0"/>
                </a:rPr>
                <a:t>Contenu</a:t>
              </a:r>
              <a:r>
                <a:rPr lang="en-GB" sz="2400" b="1" u="sng" dirty="0">
                  <a:solidFill>
                    <a:schemeClr val="bg1"/>
                  </a:solidFill>
                  <a:latin typeface="Calibri" pitchFamily="34" charset="0"/>
                </a:rPr>
                <a:t>:</a:t>
              </a:r>
              <a:r>
                <a:rPr lang="en-GB" sz="24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Calibri" pitchFamily="34" charset="0"/>
                </a:rPr>
                <a:t>Considérer</a:t>
              </a:r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Calibri" pitchFamily="34" charset="0"/>
                </a:rPr>
                <a:t>l’importance</a:t>
              </a:r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 de la </a:t>
              </a:r>
              <a:r>
                <a:rPr lang="en-GB" sz="2400" dirty="0" err="1">
                  <a:solidFill>
                    <a:schemeClr val="bg1"/>
                  </a:solidFill>
                  <a:latin typeface="Calibri" pitchFamily="34" charset="0"/>
                </a:rPr>
                <a:t>technologie</a:t>
              </a:r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Calibri" pitchFamily="34" charset="0"/>
                </a:rPr>
                <a:t>dans</a:t>
              </a:r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 la vie </a:t>
              </a:r>
              <a:r>
                <a:rPr lang="en-GB" sz="2400" dirty="0" err="1">
                  <a:solidFill>
                    <a:schemeClr val="bg1"/>
                  </a:solidFill>
                  <a:latin typeface="Calibri" pitchFamily="34" charset="0"/>
                </a:rPr>
                <a:t>quotidienne</a:t>
              </a: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9512" y="4221088"/>
              <a:ext cx="4320480" cy="2448272"/>
            </a:xfrm>
            <a:prstGeom prst="roundRect">
              <a:avLst>
                <a:gd name="adj" fmla="val 13817"/>
              </a:avLst>
            </a:prstGeom>
            <a:solidFill>
              <a:srgbClr val="00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400" b="1" u="sng" dirty="0" err="1">
                  <a:solidFill>
                    <a:schemeClr val="tx1"/>
                  </a:solidFill>
                  <a:latin typeface="Calibri" pitchFamily="34" charset="0"/>
                </a:rPr>
                <a:t>Stratégie</a:t>
              </a:r>
              <a:r>
                <a:rPr lang="en-GB" sz="2400" b="1" u="sng" dirty="0">
                  <a:solidFill>
                    <a:schemeClr val="tx1"/>
                  </a:solidFill>
                  <a:latin typeface="Calibri" pitchFamily="34" charset="0"/>
                </a:rPr>
                <a:t>:</a:t>
              </a:r>
              <a:r>
                <a:rPr lang="en-GB" sz="24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Réviser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 les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compétences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 de la lecture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acquises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jusqu’à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présent</a:t>
              </a:r>
              <a:endParaRPr lang="en-GB" sz="2400" b="1" u="sng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9512" y="3573016"/>
              <a:ext cx="4320480" cy="151216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400" b="1" u="sng" dirty="0" err="1">
                  <a:solidFill>
                    <a:schemeClr val="tx1"/>
                  </a:solidFill>
                  <a:latin typeface="Calibri" pitchFamily="34" charset="0"/>
                </a:rPr>
                <a:t>Grammaire</a:t>
              </a:r>
              <a:r>
                <a:rPr lang="en-GB" sz="2400" b="1" u="sng" dirty="0">
                  <a:solidFill>
                    <a:schemeClr val="tx1"/>
                  </a:solidFill>
                  <a:latin typeface="Calibri" pitchFamily="34" charset="0"/>
                </a:rPr>
                <a:t>:</a:t>
              </a:r>
              <a:r>
                <a:rPr lang="en-GB" sz="24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Les articles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définis</a:t>
              </a:r>
              <a:r>
                <a:rPr lang="en-GB" sz="2400" dirty="0">
                  <a:solidFill>
                    <a:schemeClr val="tx1"/>
                  </a:solidFill>
                  <a:latin typeface="Calibri" pitchFamily="34" charset="0"/>
                </a:rPr>
                <a:t> et </a:t>
              </a:r>
              <a:r>
                <a:rPr lang="en-GB" sz="2400" dirty="0" err="1">
                  <a:solidFill>
                    <a:schemeClr val="tx1"/>
                  </a:solidFill>
                  <a:latin typeface="Calibri" pitchFamily="34" charset="0"/>
                </a:rPr>
                <a:t>indéfinis</a:t>
              </a:r>
              <a:endParaRPr lang="en-GB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3" name="Picture 2" descr="Image result for shy'm la mal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1" y="4329100"/>
            <a:ext cx="2699494" cy="19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81" y="201414"/>
            <a:ext cx="49106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On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s’échauffe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827"/>
            <a:ext cx="1152128" cy="204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082" y="435387"/>
            <a:ext cx="1346050" cy="166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268656"/>
            <a:ext cx="636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Pour les mots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suivants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(1 à 6),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choisissez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la phrase (a à f) qui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convient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le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mieux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  <a:endParaRPr lang="en-GB" sz="2400" b="1" i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564904"/>
            <a:ext cx="3672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>
                <a:solidFill>
                  <a:srgbClr val="C00000"/>
                </a:solidFill>
              </a:rPr>
              <a:t>le </a:t>
            </a:r>
            <a:r>
              <a:rPr lang="en-US" sz="2000" i="0" dirty="0" err="1">
                <a:solidFill>
                  <a:srgbClr val="C00000"/>
                </a:solidFill>
              </a:rPr>
              <a:t>téléchargement</a:t>
            </a:r>
            <a:endParaRPr lang="en-US" sz="2000" i="0" dirty="0">
              <a:solidFill>
                <a:srgbClr val="C00000"/>
              </a:solidFill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>
                <a:solidFill>
                  <a:srgbClr val="C00000"/>
                </a:solidFill>
              </a:rPr>
              <a:t>le GPS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>
                <a:solidFill>
                  <a:srgbClr val="C00000"/>
                </a:solidFill>
              </a:rPr>
              <a:t>un </a:t>
            </a:r>
            <a:r>
              <a:rPr lang="en-US" sz="2000" i="0" dirty="0" err="1">
                <a:solidFill>
                  <a:srgbClr val="C00000"/>
                </a:solidFill>
              </a:rPr>
              <a:t>achat</a:t>
            </a:r>
            <a:r>
              <a:rPr lang="en-US" sz="2000" i="0" dirty="0">
                <a:solidFill>
                  <a:srgbClr val="C00000"/>
                </a:solidFill>
              </a:rPr>
              <a:t> </a:t>
            </a:r>
            <a:r>
              <a:rPr lang="en-US" sz="2000" i="0" dirty="0" err="1">
                <a:solidFill>
                  <a:srgbClr val="C00000"/>
                </a:solidFill>
              </a:rPr>
              <a:t>en</a:t>
            </a:r>
            <a:r>
              <a:rPr lang="en-US" sz="2000" i="0" dirty="0">
                <a:solidFill>
                  <a:srgbClr val="C00000"/>
                </a:solidFill>
              </a:rPr>
              <a:t> </a:t>
            </a:r>
            <a:r>
              <a:rPr lang="en-US" sz="2000" i="0" dirty="0" err="1">
                <a:solidFill>
                  <a:srgbClr val="C00000"/>
                </a:solidFill>
              </a:rPr>
              <a:t>ligne</a:t>
            </a:r>
            <a:endParaRPr lang="en-US" sz="2000" i="0" dirty="0">
              <a:solidFill>
                <a:srgbClr val="C00000"/>
              </a:solidFill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 err="1">
                <a:solidFill>
                  <a:srgbClr val="C00000"/>
                </a:solidFill>
              </a:rPr>
              <a:t>visionner</a:t>
            </a:r>
            <a:r>
              <a:rPr lang="en-US" sz="2000" i="0" dirty="0">
                <a:solidFill>
                  <a:srgbClr val="C00000"/>
                </a:solidFill>
              </a:rPr>
              <a:t> des films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>
                <a:solidFill>
                  <a:srgbClr val="C00000"/>
                </a:solidFill>
              </a:rPr>
              <a:t>un scanner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i="0" dirty="0">
                <a:solidFill>
                  <a:srgbClr val="C00000"/>
                </a:solidFill>
              </a:rPr>
              <a:t>un </a:t>
            </a:r>
            <a:r>
              <a:rPr lang="en-US" sz="2000" i="0" dirty="0" err="1">
                <a:solidFill>
                  <a:srgbClr val="C00000"/>
                </a:solidFill>
              </a:rPr>
              <a:t>téléphone</a:t>
            </a:r>
            <a:r>
              <a:rPr lang="en-US" sz="2000" i="0" dirty="0">
                <a:solidFill>
                  <a:srgbClr val="C00000"/>
                </a:solidFill>
              </a:rPr>
              <a:t> intelligent</a:t>
            </a:r>
            <a:endParaRPr lang="en-GB" sz="2000" i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409" y="2276872"/>
            <a:ext cx="54360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Je </a:t>
            </a:r>
            <a:r>
              <a:rPr lang="en-US" sz="2000" dirty="0" err="1">
                <a:solidFill>
                  <a:srgbClr val="006600"/>
                </a:solidFill>
              </a:rPr>
              <a:t>peux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trouver</a:t>
            </a:r>
            <a:r>
              <a:rPr lang="en-US" sz="2000" dirty="0">
                <a:solidFill>
                  <a:srgbClr val="006600"/>
                </a:solidFill>
              </a:rPr>
              <a:t> ma route sur </a:t>
            </a:r>
            <a:r>
              <a:rPr lang="en-US" sz="2000" dirty="0" err="1">
                <a:solidFill>
                  <a:srgbClr val="006600"/>
                </a:solidFill>
              </a:rPr>
              <a:t>terre</a:t>
            </a:r>
            <a:r>
              <a:rPr lang="en-US" sz="2000" dirty="0">
                <a:solidFill>
                  <a:srgbClr val="006600"/>
                </a:solidFill>
              </a:rPr>
              <a:t> et sur mer.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err="1">
                <a:solidFill>
                  <a:srgbClr val="006600"/>
                </a:solidFill>
              </a:rPr>
              <a:t>J’appelle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mes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amis</a:t>
            </a:r>
            <a:r>
              <a:rPr lang="en-US" sz="2000" dirty="0">
                <a:solidFill>
                  <a:srgbClr val="006600"/>
                </a:solidFill>
              </a:rPr>
              <a:t>, je </a:t>
            </a:r>
            <a:r>
              <a:rPr lang="en-US" sz="2000" dirty="0" err="1">
                <a:solidFill>
                  <a:srgbClr val="006600"/>
                </a:solidFill>
              </a:rPr>
              <a:t>recherche</a:t>
            </a:r>
            <a:r>
              <a:rPr lang="en-US" sz="2000" dirty="0">
                <a:solidFill>
                  <a:srgbClr val="006600"/>
                </a:solidFill>
              </a:rPr>
              <a:t> des </a:t>
            </a:r>
            <a:r>
              <a:rPr lang="en-US" sz="2000" dirty="0" err="1">
                <a:solidFill>
                  <a:srgbClr val="006600"/>
                </a:solidFill>
              </a:rPr>
              <a:t>informations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j’envoie</a:t>
            </a:r>
            <a:r>
              <a:rPr lang="en-US" sz="2000" dirty="0">
                <a:solidFill>
                  <a:srgbClr val="006600"/>
                </a:solidFill>
              </a:rPr>
              <a:t> des emails et je </a:t>
            </a:r>
            <a:r>
              <a:rPr lang="en-US" sz="2000" dirty="0" err="1">
                <a:solidFill>
                  <a:srgbClr val="006600"/>
                </a:solidFill>
              </a:rPr>
              <a:t>prends</a:t>
            </a:r>
            <a:r>
              <a:rPr lang="en-US" sz="2000" dirty="0">
                <a:solidFill>
                  <a:srgbClr val="006600"/>
                </a:solidFill>
              </a:rPr>
              <a:t> des photos.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err="1">
                <a:solidFill>
                  <a:srgbClr val="006600"/>
                </a:solidFill>
              </a:rPr>
              <a:t>J’utilise</a:t>
            </a:r>
            <a:r>
              <a:rPr lang="en-US" sz="2000" dirty="0">
                <a:solidFill>
                  <a:srgbClr val="006600"/>
                </a:solidFill>
              </a:rPr>
              <a:t> YouTube </a:t>
            </a:r>
            <a:r>
              <a:rPr lang="en-US" sz="2000" dirty="0" err="1">
                <a:solidFill>
                  <a:srgbClr val="006600"/>
                </a:solidFill>
              </a:rPr>
              <a:t>ou</a:t>
            </a:r>
            <a:r>
              <a:rPr lang="en-US" sz="2000" dirty="0">
                <a:solidFill>
                  <a:srgbClr val="006600"/>
                </a:solidFill>
              </a:rPr>
              <a:t> Dailymotion.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Je </a:t>
            </a:r>
            <a:r>
              <a:rPr lang="en-US" sz="2000" dirty="0" err="1">
                <a:solidFill>
                  <a:srgbClr val="006600"/>
                </a:solidFill>
              </a:rPr>
              <a:t>veux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sauvegarder</a:t>
            </a:r>
            <a:r>
              <a:rPr lang="en-US" sz="2000" dirty="0">
                <a:solidFill>
                  <a:srgbClr val="006600"/>
                </a:solidFill>
              </a:rPr>
              <a:t> des films sur mon </a:t>
            </a:r>
            <a:r>
              <a:rPr lang="en-US" sz="2000" dirty="0" err="1">
                <a:solidFill>
                  <a:srgbClr val="006600"/>
                </a:solidFill>
              </a:rPr>
              <a:t>ordinateur</a:t>
            </a:r>
            <a:r>
              <a:rPr lang="en-US" sz="2000" dirty="0">
                <a:solidFill>
                  <a:srgbClr val="006600"/>
                </a:solidFill>
              </a:rPr>
              <a:t> à </a:t>
            </a:r>
            <a:r>
              <a:rPr lang="en-US" sz="2000" dirty="0" err="1">
                <a:solidFill>
                  <a:srgbClr val="006600"/>
                </a:solidFill>
              </a:rPr>
              <a:t>partir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d’Internet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Je </a:t>
            </a:r>
            <a:r>
              <a:rPr lang="en-US" sz="2000" dirty="0" err="1">
                <a:solidFill>
                  <a:srgbClr val="006600"/>
                </a:solidFill>
              </a:rPr>
              <a:t>veux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acheter</a:t>
            </a:r>
            <a:r>
              <a:rPr lang="en-US" sz="2000" dirty="0">
                <a:solidFill>
                  <a:srgbClr val="006600"/>
                </a:solidFill>
              </a:rPr>
              <a:t> sans me </a:t>
            </a:r>
            <a:r>
              <a:rPr lang="en-US" sz="2000" dirty="0" err="1">
                <a:solidFill>
                  <a:srgbClr val="006600"/>
                </a:solidFill>
              </a:rPr>
              <a:t>déplacer</a:t>
            </a:r>
            <a:r>
              <a:rPr lang="en-US" sz="2000" dirty="0">
                <a:solidFill>
                  <a:srgbClr val="006600"/>
                </a:solidFill>
              </a:rPr>
              <a:t>, par </a:t>
            </a:r>
            <a:r>
              <a:rPr lang="en-US" sz="2000" dirty="0" err="1">
                <a:solidFill>
                  <a:srgbClr val="006600"/>
                </a:solidFill>
              </a:rPr>
              <a:t>l’intermédiaire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d’Internet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Le </a:t>
            </a:r>
            <a:r>
              <a:rPr lang="en-US" sz="2000" dirty="0" err="1">
                <a:solidFill>
                  <a:srgbClr val="006600"/>
                </a:solidFill>
              </a:rPr>
              <a:t>médecin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peut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voir</a:t>
            </a:r>
            <a:r>
              <a:rPr lang="en-US" sz="2000" dirty="0">
                <a:solidFill>
                  <a:srgbClr val="006600"/>
                </a:solidFill>
              </a:rPr>
              <a:t> à travers le corps.</a:t>
            </a:r>
          </a:p>
        </p:txBody>
      </p:sp>
    </p:spTree>
    <p:extLst>
      <p:ext uri="{BB962C8B-B14F-4D97-AF65-F5344CB8AC3E}">
        <p14:creationId xmlns:p14="http://schemas.microsoft.com/office/powerpoint/2010/main" val="364131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81" y="201414"/>
            <a:ext cx="49106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On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s’échauffe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7827"/>
            <a:ext cx="1152128" cy="204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082" y="435387"/>
            <a:ext cx="1346050" cy="166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27687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Pouvez-vous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penser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d’autres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exemples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de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technologie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moderne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utile au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quotidien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?</a:t>
            </a:r>
          </a:p>
          <a:p>
            <a:endParaRPr lang="en-US" sz="2400" b="1" i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  <a:p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Can you remember any of your GCSE work on this topic?</a:t>
            </a:r>
          </a:p>
          <a:p>
            <a:endParaRPr lang="en-US" sz="2400" b="1" i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  <a:p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Quel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est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votre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objet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préféré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à la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maison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?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Pourquoi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est-ce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utile?</a:t>
            </a:r>
            <a:endParaRPr lang="en-GB" sz="2400" b="1" i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926" y="109081"/>
            <a:ext cx="57621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Stratégie</a:t>
            </a:r>
            <a:r>
              <a:rPr lang="en-US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: Lire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81"/>
            <a:ext cx="1253259" cy="93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36" y="109081"/>
            <a:ext cx="1253259" cy="936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32219"/>
            <a:ext cx="8352928" cy="11326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/>
              <a:t>Before reading:</a:t>
            </a:r>
          </a:p>
          <a:p>
            <a:r>
              <a:rPr lang="en-US" sz="2200" dirty="0"/>
              <a:t>First, check if there are any useful clues about the meaning in the title or any accompanying photos.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395536" y="2794020"/>
            <a:ext cx="8352928" cy="851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/>
              <a:t>First reading:</a:t>
            </a:r>
          </a:p>
          <a:p>
            <a:r>
              <a:rPr lang="en-US" sz="2200" dirty="0"/>
              <a:t>Read the passage for gist.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395536" y="3939602"/>
            <a:ext cx="8352928" cy="2225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/>
              <a:t>Reading strategies:</a:t>
            </a:r>
          </a:p>
          <a:p>
            <a:r>
              <a:rPr lang="en-US" sz="2200" dirty="0"/>
              <a:t>After reading for gist, start to pick out the important details.</a:t>
            </a:r>
          </a:p>
          <a:p>
            <a:r>
              <a:rPr lang="en-US" sz="2200" dirty="0"/>
              <a:t>Use the clues in the questions to help you find detailed answers.</a:t>
            </a:r>
          </a:p>
          <a:p>
            <a:r>
              <a:rPr lang="en-US" sz="2200" dirty="0"/>
              <a:t>Look in the text for synonyms of words/expressions used in the question.</a:t>
            </a:r>
          </a:p>
          <a:p>
            <a:r>
              <a:rPr lang="en-US" sz="2200" dirty="0"/>
              <a:t>Underline/highlight key words and phrases in the text as you read it.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918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856984" cy="6696744"/>
          </a:xfrm>
          <a:prstGeom prst="rect">
            <a:avLst/>
          </a:prstGeom>
          <a:solidFill>
            <a:srgbClr val="F1FEF0"/>
          </a:solidFill>
          <a:ln w="38100">
            <a:solidFill>
              <a:srgbClr val="00B05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755720"/>
            <a:ext cx="1558989" cy="275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88569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6600"/>
                </a:solidFill>
              </a:rPr>
              <a:t>La </a:t>
            </a:r>
            <a:r>
              <a:rPr lang="en-US" sz="2400" b="1" dirty="0" err="1">
                <a:solidFill>
                  <a:srgbClr val="006600"/>
                </a:solidFill>
              </a:rPr>
              <a:t>technologie</a:t>
            </a:r>
            <a:r>
              <a:rPr lang="en-US" sz="2400" b="1" dirty="0">
                <a:solidFill>
                  <a:srgbClr val="006600"/>
                </a:solidFill>
              </a:rPr>
              <a:t> au </a:t>
            </a:r>
            <a:r>
              <a:rPr lang="en-US" sz="2400" b="1" dirty="0" err="1">
                <a:solidFill>
                  <a:srgbClr val="006600"/>
                </a:solidFill>
              </a:rPr>
              <a:t>quotidien</a:t>
            </a:r>
            <a:endParaRPr lang="en-US" sz="2400" b="1" dirty="0">
              <a:solidFill>
                <a:srgbClr val="00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Il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est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heures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téléphone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intelligent –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ou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smartphone –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réveille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l’interrogez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oralement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pour savoir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s’il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pleuvoir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Dans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quelques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heures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prenez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l’avion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voulez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savoir comment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habiller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Sur Google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admirez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futur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hôtel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piscine et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plages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rangez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ordinateur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portable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dans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valise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matérieau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high-tech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ultraléger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;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gardez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smartphone et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tablette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sur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avez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quelques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films pour la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durée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du vol.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tablette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contient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les romans à lire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l’école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c’est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moins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lourd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que de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vrais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livres.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ami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doit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apporter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musique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d’un film…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Voyons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quel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est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du film ?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Machinalement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mettez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marche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téléphone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et cherchez sur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Wikipédia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envoyez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un SMS à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ami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être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sûr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qu’il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téléchargé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musique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promise.</a:t>
            </a:r>
            <a:endParaRPr lang="en-GB" sz="13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88" y="3695541"/>
            <a:ext cx="71924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genou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est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guéri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le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médecin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l’a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vu grâce à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l’IRM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De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nos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jours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entre le scanner, la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microchirurgie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les implants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ou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les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prothèses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la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médicale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reconstitute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très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vite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Dans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six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heures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narines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seront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remplies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parfum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des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îles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grecques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avez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l’enregistrement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ligne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ne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faites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donc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pas la queue aux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guichets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d’enregistrement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passeport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biométrique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que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scannez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vous-même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au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contrôle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est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très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pratique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carte de credit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poche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vous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pouvez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partir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. Le chauffeur de taxi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allume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son GPS.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Une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pensée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étrange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traverse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alors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votre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esprit :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mais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comment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faisaient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nos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grands parents sans </a:t>
            </a:r>
            <a:r>
              <a:rPr lang="en-US" sz="13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300" dirty="0"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  <a:endParaRPr lang="en-GB" sz="13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7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24" y="109081"/>
            <a:ext cx="17585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Lire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81"/>
            <a:ext cx="1253259" cy="93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36" y="109081"/>
            <a:ext cx="1253259" cy="93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127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Pour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chaque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paragraphe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1 à 6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dans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l’extrait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 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‘</a:t>
            </a:r>
            <a:r>
              <a:rPr lang="en-US" sz="2400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technologie</a:t>
            </a:r>
            <a:r>
              <a:rPr lang="en-US" sz="2400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au </a:t>
            </a:r>
            <a:r>
              <a:rPr lang="en-US" sz="2400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quotidien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’,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choisissez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le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titre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a à f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qui </a:t>
            </a:r>
            <a:r>
              <a:rPr lang="en-US" sz="2400" b="1" i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convient</a:t>
            </a:r>
            <a:r>
              <a:rPr lang="en-US" sz="2400" b="1" i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  <a:endParaRPr lang="en-GB" sz="2400" b="1" i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564904"/>
            <a:ext cx="7776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>
                <a:solidFill>
                  <a:srgbClr val="660066"/>
                </a:solidFill>
              </a:rPr>
              <a:t>Des </a:t>
            </a:r>
            <a:r>
              <a:rPr lang="en-US" sz="2000" i="0" dirty="0" err="1">
                <a:solidFill>
                  <a:srgbClr val="660066"/>
                </a:solidFill>
              </a:rPr>
              <a:t>grammes</a:t>
            </a:r>
            <a:r>
              <a:rPr lang="en-US" sz="2000" i="0" dirty="0">
                <a:solidFill>
                  <a:srgbClr val="660066"/>
                </a:solidFill>
              </a:rPr>
              <a:t> de technologies pour des </a:t>
            </a:r>
            <a:r>
              <a:rPr lang="en-US" sz="2000" i="0" dirty="0" err="1">
                <a:solidFill>
                  <a:srgbClr val="660066"/>
                </a:solidFill>
              </a:rPr>
              <a:t>tonnes</a:t>
            </a:r>
            <a:r>
              <a:rPr lang="en-US" sz="2000" i="0" dirty="0">
                <a:solidFill>
                  <a:srgbClr val="660066"/>
                </a:solidFill>
              </a:rPr>
              <a:t> de savoir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>
                <a:solidFill>
                  <a:srgbClr val="660066"/>
                </a:solidFill>
              </a:rPr>
              <a:t>Le </a:t>
            </a:r>
            <a:r>
              <a:rPr lang="en-US" sz="2000" i="0" dirty="0" err="1">
                <a:solidFill>
                  <a:srgbClr val="660066"/>
                </a:solidFill>
              </a:rPr>
              <a:t>matin</a:t>
            </a:r>
            <a:r>
              <a:rPr lang="en-US" sz="2000" i="0" dirty="0">
                <a:solidFill>
                  <a:srgbClr val="660066"/>
                </a:solidFill>
              </a:rPr>
              <a:t> d’un voyage </a:t>
            </a:r>
            <a:r>
              <a:rPr lang="en-US" sz="2000" i="0" dirty="0" err="1">
                <a:solidFill>
                  <a:srgbClr val="660066"/>
                </a:solidFill>
              </a:rPr>
              <a:t>prometteur</a:t>
            </a:r>
            <a:endParaRPr lang="en-US" sz="2000" i="0" dirty="0">
              <a:solidFill>
                <a:srgbClr val="660066"/>
              </a:solidFill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 err="1">
                <a:solidFill>
                  <a:srgbClr val="660066"/>
                </a:solidFill>
              </a:rPr>
              <a:t>Dans</a:t>
            </a:r>
            <a:r>
              <a:rPr lang="en-US" sz="2000" i="0" dirty="0">
                <a:solidFill>
                  <a:srgbClr val="660066"/>
                </a:solidFill>
              </a:rPr>
              <a:t> </a:t>
            </a:r>
            <a:r>
              <a:rPr lang="en-US" sz="2000" i="0" dirty="0" err="1">
                <a:solidFill>
                  <a:srgbClr val="660066"/>
                </a:solidFill>
              </a:rPr>
              <a:t>quelques</a:t>
            </a:r>
            <a:r>
              <a:rPr lang="en-US" sz="2000" i="0" dirty="0">
                <a:solidFill>
                  <a:srgbClr val="660066"/>
                </a:solidFill>
              </a:rPr>
              <a:t> </a:t>
            </a:r>
            <a:r>
              <a:rPr lang="en-US" sz="2000" i="0" dirty="0" err="1">
                <a:solidFill>
                  <a:srgbClr val="660066"/>
                </a:solidFill>
              </a:rPr>
              <a:t>heures</a:t>
            </a:r>
            <a:r>
              <a:rPr lang="en-US" sz="2000" i="0" dirty="0">
                <a:solidFill>
                  <a:srgbClr val="660066"/>
                </a:solidFill>
              </a:rPr>
              <a:t> la </a:t>
            </a:r>
            <a:r>
              <a:rPr lang="en-US" sz="2000" i="0" dirty="0" err="1">
                <a:solidFill>
                  <a:srgbClr val="660066"/>
                </a:solidFill>
              </a:rPr>
              <a:t>Grèce</a:t>
            </a:r>
            <a:r>
              <a:rPr lang="en-US" sz="2000" i="0" dirty="0">
                <a:solidFill>
                  <a:srgbClr val="660066"/>
                </a:solidFill>
              </a:rPr>
              <a:t> !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>
                <a:solidFill>
                  <a:srgbClr val="660066"/>
                </a:solidFill>
              </a:rPr>
              <a:t>Bien faire </a:t>
            </a:r>
            <a:r>
              <a:rPr lang="en-US" sz="2000" i="0" dirty="0" err="1">
                <a:solidFill>
                  <a:srgbClr val="660066"/>
                </a:solidFill>
              </a:rPr>
              <a:t>ses</a:t>
            </a:r>
            <a:r>
              <a:rPr lang="en-US" sz="2000" i="0" dirty="0">
                <a:solidFill>
                  <a:srgbClr val="660066"/>
                </a:solidFill>
              </a:rPr>
              <a:t> </a:t>
            </a:r>
            <a:r>
              <a:rPr lang="en-US" sz="2000" i="0" dirty="0" err="1">
                <a:solidFill>
                  <a:srgbClr val="660066"/>
                </a:solidFill>
              </a:rPr>
              <a:t>bagages</a:t>
            </a:r>
            <a:endParaRPr lang="en-US" sz="2000" i="0" dirty="0">
              <a:solidFill>
                <a:srgbClr val="660066"/>
              </a:solidFill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 err="1">
                <a:solidFill>
                  <a:srgbClr val="660066"/>
                </a:solidFill>
              </a:rPr>
              <a:t>Mais</a:t>
            </a:r>
            <a:r>
              <a:rPr lang="en-US" sz="2000" i="0" dirty="0">
                <a:solidFill>
                  <a:srgbClr val="660066"/>
                </a:solidFill>
              </a:rPr>
              <a:t> comment </a:t>
            </a:r>
            <a:r>
              <a:rPr lang="en-US" sz="2000" i="0" dirty="0" err="1">
                <a:solidFill>
                  <a:srgbClr val="660066"/>
                </a:solidFill>
              </a:rPr>
              <a:t>c’était</a:t>
            </a:r>
            <a:r>
              <a:rPr lang="en-US" sz="2000" i="0" dirty="0">
                <a:solidFill>
                  <a:srgbClr val="660066"/>
                </a:solidFill>
              </a:rPr>
              <a:t> </a:t>
            </a:r>
            <a:r>
              <a:rPr lang="en-US" sz="2000" i="0" dirty="0" err="1">
                <a:solidFill>
                  <a:srgbClr val="660066"/>
                </a:solidFill>
              </a:rPr>
              <a:t>avant</a:t>
            </a:r>
            <a:r>
              <a:rPr lang="en-US" sz="2000" i="0" dirty="0">
                <a:solidFill>
                  <a:srgbClr val="660066"/>
                </a:solidFill>
              </a:rPr>
              <a:t> ?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lphaLcParenR"/>
            </a:pPr>
            <a:r>
              <a:rPr lang="en-US" sz="2000" i="0" dirty="0">
                <a:solidFill>
                  <a:srgbClr val="660066"/>
                </a:solidFill>
              </a:rPr>
              <a:t>La santé par la </a:t>
            </a:r>
            <a:r>
              <a:rPr lang="en-US" sz="2000" i="0" dirty="0" err="1">
                <a:solidFill>
                  <a:srgbClr val="660066"/>
                </a:solidFill>
              </a:rPr>
              <a:t>technologie</a:t>
            </a:r>
            <a:endParaRPr lang="en-GB" sz="2000" i="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6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24" y="109081"/>
            <a:ext cx="17585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Lire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81"/>
            <a:ext cx="1253259" cy="93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36" y="109081"/>
            <a:ext cx="1253259" cy="93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127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Relisez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attentivement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l’extrait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. Pour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chaque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phrase ci-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dessous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dites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si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ells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sont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vraies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(V),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fausses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(F)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ou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non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données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(ND).</a:t>
            </a:r>
            <a:endParaRPr lang="en-GB" sz="2400" b="1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852936"/>
            <a:ext cx="8280919" cy="366254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 err="1">
                <a:solidFill>
                  <a:srgbClr val="002060"/>
                </a:solidFill>
              </a:rPr>
              <a:t>S’il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pleut</a:t>
            </a:r>
            <a:r>
              <a:rPr lang="en-US" sz="1800" i="0" dirty="0">
                <a:solidFill>
                  <a:srgbClr val="002060"/>
                </a:solidFill>
              </a:rPr>
              <a:t>, le </a:t>
            </a:r>
            <a:r>
              <a:rPr lang="en-US" sz="1800" i="0" dirty="0" err="1">
                <a:solidFill>
                  <a:srgbClr val="002060"/>
                </a:solidFill>
              </a:rPr>
              <a:t>personnage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mettra</a:t>
            </a:r>
            <a:r>
              <a:rPr lang="en-US" sz="1800" i="0" dirty="0">
                <a:solidFill>
                  <a:srgbClr val="002060"/>
                </a:solidFill>
              </a:rPr>
              <a:t> son </a:t>
            </a:r>
            <a:r>
              <a:rPr lang="en-US" sz="1800" i="0" dirty="0" err="1">
                <a:solidFill>
                  <a:srgbClr val="002060"/>
                </a:solidFill>
              </a:rPr>
              <a:t>imperméable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Il </a:t>
            </a:r>
            <a:r>
              <a:rPr lang="en-US" sz="1800" i="0" dirty="0" err="1">
                <a:solidFill>
                  <a:srgbClr val="002060"/>
                </a:solidFill>
              </a:rPr>
              <a:t>peut</a:t>
            </a:r>
            <a:r>
              <a:rPr lang="en-US" sz="1800" i="0" dirty="0">
                <a:solidFill>
                  <a:srgbClr val="002060"/>
                </a:solidFill>
              </a:rPr>
              <a:t> déjà </a:t>
            </a:r>
            <a:r>
              <a:rPr lang="en-US" sz="1800" i="0" dirty="0" err="1">
                <a:solidFill>
                  <a:srgbClr val="002060"/>
                </a:solidFill>
              </a:rPr>
              <a:t>voir</a:t>
            </a:r>
            <a:r>
              <a:rPr lang="en-US" sz="1800" i="0" dirty="0">
                <a:solidFill>
                  <a:srgbClr val="002060"/>
                </a:solidFill>
              </a:rPr>
              <a:t> son </a:t>
            </a:r>
            <a:r>
              <a:rPr lang="en-US" sz="1800" i="0" dirty="0" err="1">
                <a:solidFill>
                  <a:srgbClr val="002060"/>
                </a:solidFill>
              </a:rPr>
              <a:t>hôtel</a:t>
            </a:r>
            <a:r>
              <a:rPr lang="en-US" sz="1800" i="0" dirty="0">
                <a:solidFill>
                  <a:srgbClr val="002060"/>
                </a:solidFill>
              </a:rPr>
              <a:t> et les environs grâce à Internet.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Il </a:t>
            </a:r>
            <a:r>
              <a:rPr lang="en-US" sz="1800" i="0" dirty="0" err="1">
                <a:solidFill>
                  <a:srgbClr val="002060"/>
                </a:solidFill>
              </a:rPr>
              <a:t>rangera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sa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tablette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dans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sa</a:t>
            </a:r>
            <a:r>
              <a:rPr lang="en-US" sz="1800" i="0" dirty="0">
                <a:solidFill>
                  <a:srgbClr val="002060"/>
                </a:solidFill>
              </a:rPr>
              <a:t> valise.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Avec la </a:t>
            </a:r>
            <a:r>
              <a:rPr lang="en-US" sz="1800" i="0" dirty="0" err="1">
                <a:solidFill>
                  <a:srgbClr val="002060"/>
                </a:solidFill>
              </a:rPr>
              <a:t>tablette</a:t>
            </a:r>
            <a:r>
              <a:rPr lang="en-US" sz="1800" i="0" dirty="0">
                <a:solidFill>
                  <a:srgbClr val="002060"/>
                </a:solidFill>
              </a:rPr>
              <a:t>, les livres ne </a:t>
            </a:r>
            <a:r>
              <a:rPr lang="en-US" sz="1800" i="0" dirty="0" err="1">
                <a:solidFill>
                  <a:srgbClr val="002060"/>
                </a:solidFill>
              </a:rPr>
              <a:t>pèsent</a:t>
            </a:r>
            <a:r>
              <a:rPr lang="en-US" sz="1800" i="0" dirty="0">
                <a:solidFill>
                  <a:srgbClr val="002060"/>
                </a:solidFill>
              </a:rPr>
              <a:t> plus </a:t>
            </a:r>
            <a:r>
              <a:rPr lang="en-US" sz="1800" i="0" dirty="0" err="1">
                <a:solidFill>
                  <a:srgbClr val="002060"/>
                </a:solidFill>
              </a:rPr>
              <a:t>rien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Son </a:t>
            </a:r>
            <a:r>
              <a:rPr lang="en-US" sz="1800" i="0" dirty="0" err="1">
                <a:solidFill>
                  <a:srgbClr val="002060"/>
                </a:solidFill>
              </a:rPr>
              <a:t>ami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va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lui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télécharger</a:t>
            </a:r>
            <a:r>
              <a:rPr lang="en-US" sz="1800" i="0" dirty="0">
                <a:solidFill>
                  <a:srgbClr val="002060"/>
                </a:solidFill>
              </a:rPr>
              <a:t> un film </a:t>
            </a:r>
            <a:r>
              <a:rPr lang="en-US" sz="1800" i="0" dirty="0" err="1">
                <a:solidFill>
                  <a:srgbClr val="002060"/>
                </a:solidFill>
              </a:rPr>
              <a:t>dont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il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aime</a:t>
            </a:r>
            <a:r>
              <a:rPr lang="en-US" sz="1800" i="0" dirty="0">
                <a:solidFill>
                  <a:srgbClr val="002060"/>
                </a:solidFill>
              </a:rPr>
              <a:t> la </a:t>
            </a:r>
            <a:r>
              <a:rPr lang="en-US" sz="1800" i="0" dirty="0" err="1">
                <a:solidFill>
                  <a:srgbClr val="002060"/>
                </a:solidFill>
              </a:rPr>
              <a:t>musique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La santé a fait de </a:t>
            </a:r>
            <a:r>
              <a:rPr lang="en-US" sz="1800" i="0" dirty="0" err="1">
                <a:solidFill>
                  <a:srgbClr val="002060"/>
                </a:solidFill>
              </a:rPr>
              <a:t>gros</a:t>
            </a:r>
            <a:r>
              <a:rPr lang="en-US" sz="1800" i="0" dirty="0">
                <a:solidFill>
                  <a:srgbClr val="002060"/>
                </a:solidFill>
              </a:rPr>
              <a:t> progress grâce à la </a:t>
            </a:r>
            <a:r>
              <a:rPr lang="en-US" sz="1800" i="0" dirty="0" err="1">
                <a:solidFill>
                  <a:srgbClr val="002060"/>
                </a:solidFill>
              </a:rPr>
              <a:t>technologie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médicale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Son </a:t>
            </a:r>
            <a:r>
              <a:rPr lang="en-US" sz="1800" i="0" dirty="0" err="1">
                <a:solidFill>
                  <a:srgbClr val="002060"/>
                </a:solidFill>
              </a:rPr>
              <a:t>enregistrement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en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ligne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lui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évite</a:t>
            </a:r>
            <a:r>
              <a:rPr lang="en-US" sz="1800" i="0" dirty="0">
                <a:solidFill>
                  <a:srgbClr val="002060"/>
                </a:solidFill>
              </a:rPr>
              <a:t> de faire la queue au </a:t>
            </a:r>
            <a:r>
              <a:rPr lang="en-US" sz="1800" i="0" dirty="0" err="1">
                <a:solidFill>
                  <a:srgbClr val="002060"/>
                </a:solidFill>
              </a:rPr>
              <a:t>contrôle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i="0" dirty="0">
                <a:solidFill>
                  <a:srgbClr val="002060"/>
                </a:solidFill>
              </a:rPr>
              <a:t>Il se </a:t>
            </a:r>
            <a:r>
              <a:rPr lang="en-US" sz="1800" i="0" dirty="0" err="1">
                <a:solidFill>
                  <a:srgbClr val="002060"/>
                </a:solidFill>
              </a:rPr>
              <a:t>demande</a:t>
            </a:r>
            <a:r>
              <a:rPr lang="en-US" sz="1800" i="0" dirty="0">
                <a:solidFill>
                  <a:srgbClr val="002060"/>
                </a:solidFill>
              </a:rPr>
              <a:t> comment les grands parents </a:t>
            </a:r>
            <a:r>
              <a:rPr lang="en-US" sz="1800" i="0" dirty="0" err="1">
                <a:solidFill>
                  <a:srgbClr val="002060"/>
                </a:solidFill>
              </a:rPr>
              <a:t>fasaient</a:t>
            </a:r>
            <a:r>
              <a:rPr lang="en-US" sz="1800" i="0" dirty="0">
                <a:solidFill>
                  <a:srgbClr val="002060"/>
                </a:solidFill>
              </a:rPr>
              <a:t> sans </a:t>
            </a:r>
            <a:r>
              <a:rPr lang="en-US" sz="1800" i="0" dirty="0" err="1">
                <a:solidFill>
                  <a:srgbClr val="002060"/>
                </a:solidFill>
              </a:rPr>
              <a:t>toute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notre</a:t>
            </a:r>
            <a:r>
              <a:rPr lang="en-US" sz="1800" i="0" dirty="0">
                <a:solidFill>
                  <a:srgbClr val="002060"/>
                </a:solidFill>
              </a:rPr>
              <a:t> </a:t>
            </a:r>
            <a:r>
              <a:rPr lang="en-US" sz="1800" i="0" dirty="0" err="1">
                <a:solidFill>
                  <a:srgbClr val="002060"/>
                </a:solidFill>
              </a:rPr>
              <a:t>technologie</a:t>
            </a:r>
            <a:r>
              <a:rPr lang="en-US" sz="1800" i="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61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771" y="109081"/>
            <a:ext cx="7308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Grammaire</a:t>
            </a:r>
            <a:r>
              <a:rPr lang="en-US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:</a:t>
            </a:r>
          </a:p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Les articles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définis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et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indéfinis</a:t>
            </a:r>
            <a:endParaRPr lang="en-US" sz="3600" b="0" cap="none" spc="0" dirty="0">
              <a:ln w="0">
                <a:solidFill>
                  <a:sysClr val="windowText" lastClr="000000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81"/>
            <a:ext cx="1350993" cy="1218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829"/>
            <a:ext cx="1474643" cy="1218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283" y="1940639"/>
            <a:ext cx="860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Traduisez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ces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phrases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en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anglais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. Attention ! Il ne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faut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pas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toujours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traduire</a:t>
            </a:r>
            <a:r>
              <a:rPr lang="en-US" sz="2400" b="1" dirty="0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>
                <a:effectLst>
                  <a:glow rad="241300">
                    <a:schemeClr val="bg1"/>
                  </a:glow>
                </a:effectLst>
                <a:latin typeface="Comic Sans MS" panose="030F0702030302020204" pitchFamily="66" charset="0"/>
              </a:rPr>
              <a:t>les articles.</a:t>
            </a:r>
            <a:endParaRPr lang="en-GB" sz="2400" dirty="0">
              <a:effectLst>
                <a:glow rad="241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283" y="2924944"/>
            <a:ext cx="8603435" cy="374441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Vous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prenez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l’</a:t>
            </a:r>
            <a:r>
              <a:rPr lang="en-US" sz="2000" dirty="0" err="1">
                <a:solidFill>
                  <a:schemeClr val="tx1"/>
                </a:solidFill>
              </a:rPr>
              <a:t>avion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de </a:t>
            </a:r>
            <a:r>
              <a:rPr lang="en-US" sz="2000" dirty="0">
                <a:solidFill>
                  <a:schemeClr val="tx1"/>
                </a:solidFill>
              </a:rPr>
              <a:t>12h30 pour </a:t>
            </a:r>
            <a:r>
              <a:rPr lang="en-US" sz="2000" dirty="0" err="1">
                <a:solidFill>
                  <a:schemeClr val="tx1"/>
                </a:solidFill>
              </a:rPr>
              <a:t>aller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au </a:t>
            </a:r>
            <a:r>
              <a:rPr lang="en-US" sz="2000" dirty="0" err="1">
                <a:solidFill>
                  <a:schemeClr val="tx1"/>
                </a:solidFill>
              </a:rPr>
              <a:t>Maroc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porte</a:t>
            </a:r>
            <a:r>
              <a:rPr lang="en-US" sz="2000" dirty="0">
                <a:solidFill>
                  <a:schemeClr val="tx1"/>
                </a:solidFill>
              </a:rPr>
              <a:t> 17.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On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souvent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les </a:t>
            </a:r>
            <a:r>
              <a:rPr lang="en-US" sz="2000" dirty="0" err="1">
                <a:solidFill>
                  <a:schemeClr val="tx1"/>
                </a:solidFill>
              </a:rPr>
              <a:t>actualités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sur la </a:t>
            </a:r>
            <a:r>
              <a:rPr lang="en-US" sz="2000" dirty="0" err="1">
                <a:solidFill>
                  <a:schemeClr val="tx1"/>
                </a:solidFill>
              </a:rPr>
              <a:t>Une</a:t>
            </a:r>
            <a:r>
              <a:rPr lang="en-US" sz="2000" dirty="0">
                <a:solidFill>
                  <a:schemeClr val="tx1"/>
                </a:solidFill>
              </a:rPr>
              <a:t> !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Mon </a:t>
            </a:r>
            <a:r>
              <a:rPr lang="en-US" sz="2000" dirty="0" err="1">
                <a:solidFill>
                  <a:schemeClr val="tx1"/>
                </a:solidFill>
              </a:rPr>
              <a:t>nez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rempli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du </a:t>
            </a:r>
            <a:r>
              <a:rPr lang="en-US" sz="2000" dirty="0" err="1">
                <a:solidFill>
                  <a:schemeClr val="tx1"/>
                </a:solidFill>
              </a:rPr>
              <a:t>parfum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des </a:t>
            </a:r>
            <a:r>
              <a:rPr lang="en-US" sz="2000" dirty="0" err="1">
                <a:solidFill>
                  <a:schemeClr val="tx1"/>
                </a:solidFill>
              </a:rPr>
              <a:t>îles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grecques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Sur ma </a:t>
            </a:r>
            <a:r>
              <a:rPr lang="en-US" sz="2000" dirty="0" err="1">
                <a:solidFill>
                  <a:schemeClr val="tx1"/>
                </a:solidFill>
              </a:rPr>
              <a:t>tablette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il</a:t>
            </a:r>
            <a:r>
              <a:rPr lang="en-US" sz="2000" dirty="0">
                <a:solidFill>
                  <a:schemeClr val="tx1"/>
                </a:solidFill>
              </a:rPr>
              <a:t> y a </a:t>
            </a:r>
            <a:r>
              <a:rPr lang="en-US" sz="2000" dirty="0">
                <a:solidFill>
                  <a:srgbClr val="FF0000"/>
                </a:solidFill>
              </a:rPr>
              <a:t>les </a:t>
            </a:r>
            <a:r>
              <a:rPr lang="en-US" sz="2000" dirty="0">
                <a:solidFill>
                  <a:schemeClr val="tx1"/>
                </a:solidFill>
              </a:rPr>
              <a:t>articles à lire pour </a:t>
            </a:r>
            <a:r>
              <a:rPr lang="en-US" sz="2000" dirty="0" err="1">
                <a:solidFill>
                  <a:srgbClr val="FF0000"/>
                </a:solidFill>
              </a:rPr>
              <a:t>l’</a:t>
            </a:r>
            <a:r>
              <a:rPr lang="en-US" sz="2000" dirty="0" err="1">
                <a:solidFill>
                  <a:schemeClr val="tx1"/>
                </a:solidFill>
              </a:rPr>
              <a:t>école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Une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pensée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étrange</a:t>
            </a:r>
            <a:r>
              <a:rPr lang="en-US" sz="2000" dirty="0">
                <a:solidFill>
                  <a:schemeClr val="tx1"/>
                </a:solidFill>
              </a:rPr>
              <a:t> traverse </a:t>
            </a:r>
            <a:r>
              <a:rPr lang="en-US" sz="2000" dirty="0" err="1">
                <a:solidFill>
                  <a:srgbClr val="FF0000"/>
                </a:solidFill>
              </a:rPr>
              <a:t>l’</a:t>
            </a:r>
            <a:r>
              <a:rPr lang="en-US" sz="2000" dirty="0" err="1">
                <a:solidFill>
                  <a:schemeClr val="tx1"/>
                </a:solidFill>
              </a:rPr>
              <a:t>esprit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du/de la </a:t>
            </a:r>
            <a:r>
              <a:rPr lang="en-US" sz="2000" dirty="0" err="1">
                <a:solidFill>
                  <a:schemeClr val="tx1"/>
                </a:solidFill>
              </a:rPr>
              <a:t>juge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À </a:t>
            </a:r>
            <a:r>
              <a:rPr lang="en-US" sz="2000" dirty="0">
                <a:solidFill>
                  <a:srgbClr val="FF0000"/>
                </a:solidFill>
              </a:rPr>
              <a:t>la </a:t>
            </a:r>
            <a:r>
              <a:rPr lang="en-US" sz="2000" dirty="0">
                <a:solidFill>
                  <a:schemeClr val="tx1"/>
                </a:solidFill>
              </a:rPr>
              <a:t>fin </a:t>
            </a:r>
            <a:r>
              <a:rPr lang="en-US" sz="2000" dirty="0">
                <a:solidFill>
                  <a:srgbClr val="FF0000"/>
                </a:solidFill>
              </a:rPr>
              <a:t>du </a:t>
            </a:r>
            <a:r>
              <a:rPr lang="en-US" sz="2000" dirty="0" err="1">
                <a:solidFill>
                  <a:schemeClr val="tx1"/>
                </a:solidFill>
              </a:rPr>
              <a:t>mois</a:t>
            </a:r>
            <a:r>
              <a:rPr lang="en-US" sz="2000" dirty="0">
                <a:solidFill>
                  <a:schemeClr val="tx1"/>
                </a:solidFill>
              </a:rPr>
              <a:t>, on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aux </a:t>
            </a:r>
            <a:r>
              <a:rPr lang="en-US" sz="2000" dirty="0">
                <a:solidFill>
                  <a:schemeClr val="tx1"/>
                </a:solidFill>
              </a:rPr>
              <a:t>courses </a:t>
            </a:r>
            <a:r>
              <a:rPr lang="en-US" sz="2000" dirty="0">
                <a:solidFill>
                  <a:srgbClr val="FF0000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chevaux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On fait </a:t>
            </a:r>
            <a:r>
              <a:rPr lang="en-US" sz="2000" dirty="0">
                <a:solidFill>
                  <a:srgbClr val="FF0000"/>
                </a:solidFill>
              </a:rPr>
              <a:t>des </a:t>
            </a:r>
            <a:r>
              <a:rPr lang="en-US" sz="2000" dirty="0" err="1">
                <a:solidFill>
                  <a:schemeClr val="tx1"/>
                </a:solidFill>
              </a:rPr>
              <a:t>recherches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ligne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quand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au </a:t>
            </a:r>
            <a:r>
              <a:rPr lang="en-US" sz="2000" dirty="0" err="1">
                <a:solidFill>
                  <a:schemeClr val="tx1"/>
                </a:solidFill>
              </a:rPr>
              <a:t>cyberclub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Les </a:t>
            </a:r>
            <a:r>
              <a:rPr lang="en-US" sz="2000" dirty="0" err="1">
                <a:solidFill>
                  <a:schemeClr val="tx1"/>
                </a:solidFill>
              </a:rPr>
              <a:t>météos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prédisent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une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sécheresse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aux </a:t>
            </a:r>
            <a:r>
              <a:rPr lang="en-US" sz="2000" dirty="0" err="1">
                <a:solidFill>
                  <a:schemeClr val="tx1"/>
                </a:solidFill>
              </a:rPr>
              <a:t>quatre</a:t>
            </a:r>
            <a:r>
              <a:rPr lang="en-US" sz="2000" dirty="0">
                <a:solidFill>
                  <a:schemeClr val="tx1"/>
                </a:solidFill>
              </a:rPr>
              <a:t> coins </a:t>
            </a:r>
            <a:r>
              <a:rPr lang="en-US" sz="2000" dirty="0">
                <a:solidFill>
                  <a:srgbClr val="FF0000"/>
                </a:solidFill>
              </a:rPr>
              <a:t>du </a:t>
            </a:r>
            <a:r>
              <a:rPr lang="en-US" sz="2000" dirty="0">
                <a:solidFill>
                  <a:schemeClr val="tx1"/>
                </a:solidFill>
              </a:rPr>
              <a:t>pays.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887</Words>
  <Application>Microsoft Office PowerPoint</Application>
  <PresentationFormat>On-screen Show (4:3)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stephen.farrell.87@gmail.com</dc:creator>
  <cp:lastModifiedBy>lesley Prior</cp:lastModifiedBy>
  <cp:revision>68</cp:revision>
  <cp:lastPrinted>2016-09-11T20:01:24Z</cp:lastPrinted>
  <dcterms:created xsi:type="dcterms:W3CDTF">2013-08-24T14:35:35Z</dcterms:created>
  <dcterms:modified xsi:type="dcterms:W3CDTF">2021-01-29T13:39:49Z</dcterms:modified>
</cp:coreProperties>
</file>