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10"/>
  </p:notesMasterIdLst>
  <p:sldIdLst>
    <p:sldId id="256" r:id="rId3"/>
    <p:sldId id="304" r:id="rId4"/>
    <p:sldId id="303" r:id="rId5"/>
    <p:sldId id="311" r:id="rId6"/>
    <p:sldId id="306" r:id="rId7"/>
    <p:sldId id="305" r:id="rId8"/>
    <p:sldId id="309"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AA983D-334E-4A94-837B-0E9BAE5060AB}" type="datetimeFigureOut">
              <a:rPr lang="en-GB" smtClean="0"/>
              <a:t>05/02/2021</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094C21-B946-4C3F-A55A-6591553DEEE6}" type="slidenum">
              <a:rPr lang="en-GB" smtClean="0"/>
              <a:t>‹#›</a:t>
            </a:fld>
            <a:endParaRPr lang="en-GB" dirty="0"/>
          </a:p>
        </p:txBody>
      </p:sp>
    </p:spTree>
    <p:extLst>
      <p:ext uri="{BB962C8B-B14F-4D97-AF65-F5344CB8AC3E}">
        <p14:creationId xmlns:p14="http://schemas.microsoft.com/office/powerpoint/2010/main" val="607546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BC70B87-8217-4693-A383-208299DA97DB}" type="datetimeFigureOut">
              <a:rPr lang="en-GB" smtClean="0"/>
              <a:t>05/02/2021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E46D69E-1ACC-452F-9D77-45EC5797537A}" type="slidenum">
              <a:rPr lang="en-GB" smtClean="0"/>
              <a:t>‹#›</a:t>
            </a:fld>
            <a:endParaRPr lang="en-GB" dirty="0"/>
          </a:p>
        </p:txBody>
      </p:sp>
    </p:spTree>
    <p:extLst>
      <p:ext uri="{BB962C8B-B14F-4D97-AF65-F5344CB8AC3E}">
        <p14:creationId xmlns:p14="http://schemas.microsoft.com/office/powerpoint/2010/main" val="718718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BC70B87-8217-4693-A383-208299DA97DB}" type="datetimeFigureOut">
              <a:rPr lang="en-GB" smtClean="0"/>
              <a:t>05/02/2021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E46D69E-1ACC-452F-9D77-45EC5797537A}" type="slidenum">
              <a:rPr lang="en-GB" smtClean="0"/>
              <a:t>‹#›</a:t>
            </a:fld>
            <a:endParaRPr lang="en-GB" dirty="0"/>
          </a:p>
        </p:txBody>
      </p:sp>
    </p:spTree>
    <p:extLst>
      <p:ext uri="{BB962C8B-B14F-4D97-AF65-F5344CB8AC3E}">
        <p14:creationId xmlns:p14="http://schemas.microsoft.com/office/powerpoint/2010/main" val="4264132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BC70B87-8217-4693-A383-208299DA97DB}" type="datetimeFigureOut">
              <a:rPr lang="en-GB" smtClean="0"/>
              <a:t>05/02/2021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E46D69E-1ACC-452F-9D77-45EC5797537A}" type="slidenum">
              <a:rPr lang="en-GB" smtClean="0"/>
              <a:t>‹#›</a:t>
            </a:fld>
            <a:endParaRPr lang="en-GB" dirty="0"/>
          </a:p>
        </p:txBody>
      </p:sp>
    </p:spTree>
    <p:extLst>
      <p:ext uri="{BB962C8B-B14F-4D97-AF65-F5344CB8AC3E}">
        <p14:creationId xmlns:p14="http://schemas.microsoft.com/office/powerpoint/2010/main" val="4183129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1"/>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
            <a:ext cx="9144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3750" spc="15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350">
                <a:solidFill>
                  <a:schemeClr val="tx1">
                    <a:lumMod val="95000"/>
                    <a:lumOff val="5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pPr>
              <a:defRPr/>
            </a:pPr>
            <a:endParaRPr lang="en-GB" dirty="0">
              <a:solidFill>
                <a:srgbClr val="000000"/>
              </a:solidFill>
            </a:endParaRPr>
          </a:p>
        </p:txBody>
      </p:sp>
      <p:sp>
        <p:nvSpPr>
          <p:cNvPr id="5" name="Footer Placeholder 4"/>
          <p:cNvSpPr>
            <a:spLocks noGrp="1"/>
          </p:cNvSpPr>
          <p:nvPr>
            <p:ph type="ftr" sz="quarter" idx="11"/>
          </p:nvPr>
        </p:nvSpPr>
        <p:spPr/>
        <p:txBody>
          <a:bodyPr/>
          <a:lstStyle/>
          <a:p>
            <a:pPr>
              <a:defRPr/>
            </a:pPr>
            <a:endParaRPr lang="en-GB" dirty="0">
              <a:solidFill>
                <a:srgbClr val="000000"/>
              </a:solidFill>
            </a:endParaRPr>
          </a:p>
        </p:txBody>
      </p:sp>
      <p:sp>
        <p:nvSpPr>
          <p:cNvPr id="6" name="Slide Number Placeholder 5"/>
          <p:cNvSpPr>
            <a:spLocks noGrp="1"/>
          </p:cNvSpPr>
          <p:nvPr>
            <p:ph type="sldNum" sz="quarter" idx="12"/>
          </p:nvPr>
        </p:nvSpPr>
        <p:spPr/>
        <p:txBody>
          <a:bodyPr/>
          <a:lstStyle/>
          <a:p>
            <a:fld id="{CCF42D44-D668-4F6E-84E9-C43CE1F101F6}" type="slidenum">
              <a:rPr lang="en-GB" smtClean="0">
                <a:solidFill>
                  <a:srgbClr val="000000"/>
                </a:solidFill>
              </a:rPr>
              <a:pPr/>
              <a:t>‹#›</a:t>
            </a:fld>
            <a:endParaRPr lang="en-GB" dirty="0">
              <a:solidFill>
                <a:srgbClr val="000000"/>
              </a:solidFill>
            </a:endParaRP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9857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dirty="0">
              <a:solidFill>
                <a:srgbClr val="000000"/>
              </a:solidFill>
            </a:endParaRPr>
          </a:p>
        </p:txBody>
      </p:sp>
      <p:sp>
        <p:nvSpPr>
          <p:cNvPr id="5" name="Footer Placeholder 4"/>
          <p:cNvSpPr>
            <a:spLocks noGrp="1"/>
          </p:cNvSpPr>
          <p:nvPr>
            <p:ph type="ftr" sz="quarter" idx="11"/>
          </p:nvPr>
        </p:nvSpPr>
        <p:spPr/>
        <p:txBody>
          <a:bodyPr/>
          <a:lstStyle/>
          <a:p>
            <a:pPr>
              <a:defRPr/>
            </a:pPr>
            <a:endParaRPr lang="en-GB" dirty="0">
              <a:solidFill>
                <a:srgbClr val="000000"/>
              </a:solidFill>
            </a:endParaRPr>
          </a:p>
        </p:txBody>
      </p:sp>
      <p:sp>
        <p:nvSpPr>
          <p:cNvPr id="6" name="Slide Number Placeholder 5"/>
          <p:cNvSpPr>
            <a:spLocks noGrp="1"/>
          </p:cNvSpPr>
          <p:nvPr>
            <p:ph type="sldNum" sz="quarter" idx="12"/>
          </p:nvPr>
        </p:nvSpPr>
        <p:spPr/>
        <p:txBody>
          <a:bodyPr/>
          <a:lstStyle/>
          <a:p>
            <a:fld id="{854FCFDF-DF69-4E41-8920-E024489E24EF}"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3183055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1"/>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
            <a:ext cx="9144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3750" b="0" spc="15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dirty="0">
              <a:solidFill>
                <a:srgbClr val="000000"/>
              </a:solidFill>
            </a:endParaRPr>
          </a:p>
        </p:txBody>
      </p:sp>
      <p:sp>
        <p:nvSpPr>
          <p:cNvPr id="5" name="Footer Placeholder 4"/>
          <p:cNvSpPr>
            <a:spLocks noGrp="1"/>
          </p:cNvSpPr>
          <p:nvPr>
            <p:ph type="ftr" sz="quarter" idx="11"/>
          </p:nvPr>
        </p:nvSpPr>
        <p:spPr/>
        <p:txBody>
          <a:bodyPr/>
          <a:lstStyle/>
          <a:p>
            <a:pPr>
              <a:defRPr/>
            </a:pPr>
            <a:endParaRPr lang="en-GB" dirty="0">
              <a:solidFill>
                <a:srgbClr val="000000"/>
              </a:solidFill>
            </a:endParaRPr>
          </a:p>
        </p:txBody>
      </p:sp>
      <p:sp>
        <p:nvSpPr>
          <p:cNvPr id="6" name="Slide Number Placeholder 5"/>
          <p:cNvSpPr>
            <a:spLocks noGrp="1"/>
          </p:cNvSpPr>
          <p:nvPr>
            <p:ph type="sldNum" sz="quarter" idx="12"/>
          </p:nvPr>
        </p:nvSpPr>
        <p:spPr/>
        <p:txBody>
          <a:bodyPr/>
          <a:lstStyle/>
          <a:p>
            <a:fld id="{3340FD53-040E-4B20-915F-E6C01D84EB38}" type="slidenum">
              <a:rPr lang="en-GB" smtClean="0">
                <a:solidFill>
                  <a:srgbClr val="000000"/>
                </a:solidFill>
              </a:rPr>
              <a:pPr/>
              <a:t>‹#›</a:t>
            </a:fld>
            <a:endParaRPr lang="en-GB" dirty="0">
              <a:solidFill>
                <a:srgbClr val="000000"/>
              </a:solidFill>
            </a:endParaRP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0442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GB" dirty="0">
              <a:solidFill>
                <a:srgbClr val="000000"/>
              </a:solidFill>
            </a:endParaRPr>
          </a:p>
        </p:txBody>
      </p:sp>
      <p:sp>
        <p:nvSpPr>
          <p:cNvPr id="6" name="Footer Placeholder 5"/>
          <p:cNvSpPr>
            <a:spLocks noGrp="1"/>
          </p:cNvSpPr>
          <p:nvPr>
            <p:ph type="ftr" sz="quarter" idx="11"/>
          </p:nvPr>
        </p:nvSpPr>
        <p:spPr/>
        <p:txBody>
          <a:bodyPr/>
          <a:lstStyle/>
          <a:p>
            <a:pPr>
              <a:defRPr/>
            </a:pPr>
            <a:endParaRPr lang="en-GB" dirty="0">
              <a:solidFill>
                <a:srgbClr val="000000"/>
              </a:solidFill>
            </a:endParaRPr>
          </a:p>
        </p:txBody>
      </p:sp>
      <p:sp>
        <p:nvSpPr>
          <p:cNvPr id="7" name="Slide Number Placeholder 6"/>
          <p:cNvSpPr>
            <a:spLocks noGrp="1"/>
          </p:cNvSpPr>
          <p:nvPr>
            <p:ph type="sldNum" sz="quarter" idx="12"/>
          </p:nvPr>
        </p:nvSpPr>
        <p:spPr/>
        <p:txBody>
          <a:bodyPr/>
          <a:lstStyle/>
          <a:p>
            <a:fld id="{5B6810DB-DEB4-4772-A243-BB51209F80C9}"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487887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1725" b="0" cap="none" baseline="0">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1725" b="0" kern="1200" cap="none" baseline="0" dirty="0">
                <a:solidFill>
                  <a:schemeClr val="accent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en-US"/>
              <a:t>Click to edit Master text styles</a:t>
            </a:r>
          </a:p>
        </p:txBody>
      </p:sp>
      <p:sp>
        <p:nvSpPr>
          <p:cNvPr id="6" name="Content Placeholder 5"/>
          <p:cNvSpPr>
            <a:spLocks noGrp="1"/>
          </p:cNvSpPr>
          <p:nvPr>
            <p:ph sz="quarter" idx="4"/>
          </p:nvPr>
        </p:nvSpPr>
        <p:spPr>
          <a:xfrm>
            <a:off x="449316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GB" dirty="0">
              <a:solidFill>
                <a:srgbClr val="000000"/>
              </a:solidFill>
            </a:endParaRPr>
          </a:p>
        </p:txBody>
      </p:sp>
      <p:sp>
        <p:nvSpPr>
          <p:cNvPr id="8" name="Footer Placeholder 7"/>
          <p:cNvSpPr>
            <a:spLocks noGrp="1"/>
          </p:cNvSpPr>
          <p:nvPr>
            <p:ph type="ftr" sz="quarter" idx="11"/>
          </p:nvPr>
        </p:nvSpPr>
        <p:spPr/>
        <p:txBody>
          <a:bodyPr/>
          <a:lstStyle/>
          <a:p>
            <a:pPr>
              <a:defRPr/>
            </a:pPr>
            <a:endParaRPr lang="en-GB" dirty="0">
              <a:solidFill>
                <a:srgbClr val="000000"/>
              </a:solidFill>
            </a:endParaRPr>
          </a:p>
        </p:txBody>
      </p:sp>
      <p:sp>
        <p:nvSpPr>
          <p:cNvPr id="9" name="Slide Number Placeholder 8"/>
          <p:cNvSpPr>
            <a:spLocks noGrp="1"/>
          </p:cNvSpPr>
          <p:nvPr>
            <p:ph type="sldNum" sz="quarter" idx="12"/>
          </p:nvPr>
        </p:nvSpPr>
        <p:spPr/>
        <p:txBody>
          <a:bodyPr/>
          <a:lstStyle/>
          <a:p>
            <a:fld id="{5666EAEE-145F-4103-8EE2-C9A0576DCA88}"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231146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dirty="0">
              <a:solidFill>
                <a:srgbClr val="000000"/>
              </a:solidFill>
            </a:endParaRPr>
          </a:p>
        </p:txBody>
      </p:sp>
      <p:sp>
        <p:nvSpPr>
          <p:cNvPr id="4" name="Footer Placeholder 3"/>
          <p:cNvSpPr>
            <a:spLocks noGrp="1"/>
          </p:cNvSpPr>
          <p:nvPr>
            <p:ph type="ftr" sz="quarter" idx="11"/>
          </p:nvPr>
        </p:nvSpPr>
        <p:spPr/>
        <p:txBody>
          <a:bodyPr/>
          <a:lstStyle/>
          <a:p>
            <a:pPr>
              <a:defRPr/>
            </a:pPr>
            <a:endParaRPr lang="en-GB" dirty="0">
              <a:solidFill>
                <a:srgbClr val="000000"/>
              </a:solidFill>
            </a:endParaRPr>
          </a:p>
        </p:txBody>
      </p:sp>
      <p:sp>
        <p:nvSpPr>
          <p:cNvPr id="5" name="Slide Number Placeholder 4"/>
          <p:cNvSpPr>
            <a:spLocks noGrp="1"/>
          </p:cNvSpPr>
          <p:nvPr>
            <p:ph type="sldNum" sz="quarter" idx="12"/>
          </p:nvPr>
        </p:nvSpPr>
        <p:spPr/>
        <p:txBody>
          <a:bodyPr/>
          <a:lstStyle/>
          <a:p>
            <a:fld id="{85679E7A-DBD8-42D2-AB1C-CB904A907318}"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3070170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dirty="0">
              <a:solidFill>
                <a:srgbClr val="000000"/>
              </a:solidFill>
            </a:endParaRPr>
          </a:p>
        </p:txBody>
      </p:sp>
      <p:sp>
        <p:nvSpPr>
          <p:cNvPr id="3" name="Footer Placeholder 2"/>
          <p:cNvSpPr>
            <a:spLocks noGrp="1"/>
          </p:cNvSpPr>
          <p:nvPr>
            <p:ph type="ftr" sz="quarter" idx="11"/>
          </p:nvPr>
        </p:nvSpPr>
        <p:spPr/>
        <p:txBody>
          <a:bodyPr/>
          <a:lstStyle/>
          <a:p>
            <a:pPr>
              <a:defRPr/>
            </a:pPr>
            <a:endParaRPr lang="en-GB" dirty="0">
              <a:solidFill>
                <a:srgbClr val="000000"/>
              </a:solidFill>
            </a:endParaRPr>
          </a:p>
        </p:txBody>
      </p:sp>
      <p:sp>
        <p:nvSpPr>
          <p:cNvPr id="4" name="Slide Number Placeholder 3"/>
          <p:cNvSpPr>
            <a:spLocks noGrp="1"/>
          </p:cNvSpPr>
          <p:nvPr>
            <p:ph type="sldNum" sz="quarter" idx="12"/>
          </p:nvPr>
        </p:nvSpPr>
        <p:spPr/>
        <p:txBody>
          <a:bodyPr/>
          <a:lstStyle/>
          <a:p>
            <a:fld id="{978AE2F5-58C4-4F81-815B-B43810281053}"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2798871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dirty="0">
              <a:solidFill>
                <a:srgbClr val="000000"/>
              </a:solidFill>
            </a:endParaRPr>
          </a:p>
        </p:txBody>
      </p:sp>
      <p:sp>
        <p:nvSpPr>
          <p:cNvPr id="6" name="Footer Placeholder 5"/>
          <p:cNvSpPr>
            <a:spLocks noGrp="1"/>
          </p:cNvSpPr>
          <p:nvPr>
            <p:ph type="ftr" sz="quarter" idx="11"/>
          </p:nvPr>
        </p:nvSpPr>
        <p:spPr/>
        <p:txBody>
          <a:bodyPr/>
          <a:lstStyle/>
          <a:p>
            <a:pPr>
              <a:defRPr/>
            </a:pPr>
            <a:endParaRPr lang="en-GB" dirty="0">
              <a:solidFill>
                <a:srgbClr val="000000"/>
              </a:solidFill>
            </a:endParaRPr>
          </a:p>
        </p:txBody>
      </p:sp>
      <p:sp>
        <p:nvSpPr>
          <p:cNvPr id="7" name="Slide Number Placeholder 6"/>
          <p:cNvSpPr>
            <a:spLocks noGrp="1"/>
          </p:cNvSpPr>
          <p:nvPr>
            <p:ph type="sldNum" sz="quarter" idx="12"/>
          </p:nvPr>
        </p:nvSpPr>
        <p:spPr/>
        <p:txBody>
          <a:bodyPr/>
          <a:lstStyle/>
          <a:p>
            <a:fld id="{C7B3242F-0DDC-4DBA-B883-A9219EAE96BF}"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1808456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BC70B87-8217-4693-A383-208299DA97DB}" type="datetimeFigureOut">
              <a:rPr lang="en-GB" smtClean="0"/>
              <a:t>05/02/2021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E46D69E-1ACC-452F-9D77-45EC5797537A}" type="slidenum">
              <a:rPr lang="en-GB" smtClean="0"/>
              <a:t>‹#›</a:t>
            </a:fld>
            <a:endParaRPr lang="en-GB" dirty="0"/>
          </a:p>
        </p:txBody>
      </p:sp>
    </p:spTree>
    <p:extLst>
      <p:ext uri="{BB962C8B-B14F-4D97-AF65-F5344CB8AC3E}">
        <p14:creationId xmlns:p14="http://schemas.microsoft.com/office/powerpoint/2010/main" val="3723594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3750" spc="15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Ins="45720" bIns="4572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dirty="0">
              <a:solidFill>
                <a:srgbClr val="000000"/>
              </a:solidFill>
            </a:endParaRPr>
          </a:p>
        </p:txBody>
      </p:sp>
      <p:sp>
        <p:nvSpPr>
          <p:cNvPr id="6" name="Footer Placeholder 5"/>
          <p:cNvSpPr>
            <a:spLocks noGrp="1"/>
          </p:cNvSpPr>
          <p:nvPr>
            <p:ph type="ftr" sz="quarter" idx="11"/>
          </p:nvPr>
        </p:nvSpPr>
        <p:spPr/>
        <p:txBody>
          <a:bodyPr/>
          <a:lstStyle/>
          <a:p>
            <a:pPr>
              <a:defRPr/>
            </a:pPr>
            <a:endParaRPr lang="en-GB" dirty="0">
              <a:solidFill>
                <a:srgbClr val="000000"/>
              </a:solidFill>
            </a:endParaRPr>
          </a:p>
        </p:txBody>
      </p:sp>
      <p:sp>
        <p:nvSpPr>
          <p:cNvPr id="7" name="Slide Number Placeholder 6"/>
          <p:cNvSpPr>
            <a:spLocks noGrp="1"/>
          </p:cNvSpPr>
          <p:nvPr>
            <p:ph type="sldNum" sz="quarter" idx="12"/>
          </p:nvPr>
        </p:nvSpPr>
        <p:spPr/>
        <p:txBody>
          <a:bodyPr/>
          <a:lstStyle/>
          <a:p>
            <a:fld id="{E5A3E54A-20A2-4E3C-B38D-FF1C308A3853}" type="slidenum">
              <a:rPr lang="en-GB" smtClean="0">
                <a:solidFill>
                  <a:srgbClr val="000000"/>
                </a:solidFill>
              </a:rPr>
              <a:pPr/>
              <a:t>‹#›</a:t>
            </a:fld>
            <a:endParaRPr lang="en-GB" dirty="0">
              <a:solidFill>
                <a:srgbClr val="000000"/>
              </a:solidFill>
            </a:endParaRPr>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695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dirty="0">
              <a:solidFill>
                <a:srgbClr val="000000"/>
              </a:solidFill>
            </a:endParaRPr>
          </a:p>
        </p:txBody>
      </p:sp>
      <p:sp>
        <p:nvSpPr>
          <p:cNvPr id="5" name="Footer Placeholder 4"/>
          <p:cNvSpPr>
            <a:spLocks noGrp="1"/>
          </p:cNvSpPr>
          <p:nvPr>
            <p:ph type="ftr" sz="quarter" idx="11"/>
          </p:nvPr>
        </p:nvSpPr>
        <p:spPr/>
        <p:txBody>
          <a:bodyPr/>
          <a:lstStyle/>
          <a:p>
            <a:pPr>
              <a:defRPr/>
            </a:pPr>
            <a:endParaRPr lang="en-GB" dirty="0">
              <a:solidFill>
                <a:srgbClr val="000000"/>
              </a:solidFill>
            </a:endParaRPr>
          </a:p>
        </p:txBody>
      </p:sp>
      <p:sp>
        <p:nvSpPr>
          <p:cNvPr id="6" name="Slide Number Placeholder 5"/>
          <p:cNvSpPr>
            <a:spLocks noGrp="1"/>
          </p:cNvSpPr>
          <p:nvPr>
            <p:ph type="sldNum" sz="quarter" idx="12"/>
          </p:nvPr>
        </p:nvSpPr>
        <p:spPr/>
        <p:txBody>
          <a:bodyPr/>
          <a:lstStyle/>
          <a:p>
            <a:fld id="{175995B3-5F23-4CB8-8E11-828FD95C7C27}"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16236299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dirty="0">
              <a:solidFill>
                <a:srgbClr val="000000"/>
              </a:solidFill>
            </a:endParaRPr>
          </a:p>
        </p:txBody>
      </p:sp>
      <p:sp>
        <p:nvSpPr>
          <p:cNvPr id="5" name="Footer Placeholder 4"/>
          <p:cNvSpPr>
            <a:spLocks noGrp="1"/>
          </p:cNvSpPr>
          <p:nvPr>
            <p:ph type="ftr" sz="quarter" idx="11"/>
          </p:nvPr>
        </p:nvSpPr>
        <p:spPr/>
        <p:txBody>
          <a:bodyPr/>
          <a:lstStyle/>
          <a:p>
            <a:pPr>
              <a:defRPr/>
            </a:pPr>
            <a:endParaRPr lang="en-GB" dirty="0">
              <a:solidFill>
                <a:srgbClr val="000000"/>
              </a:solidFill>
            </a:endParaRPr>
          </a:p>
        </p:txBody>
      </p:sp>
      <p:sp>
        <p:nvSpPr>
          <p:cNvPr id="6" name="Slide Number Placeholder 5"/>
          <p:cNvSpPr>
            <a:spLocks noGrp="1"/>
          </p:cNvSpPr>
          <p:nvPr>
            <p:ph type="sldNum" sz="quarter" idx="12"/>
          </p:nvPr>
        </p:nvSpPr>
        <p:spPr/>
        <p:txBody>
          <a:bodyPr/>
          <a:lstStyle/>
          <a:p>
            <a:fld id="{9CDDF237-A417-44D0-AC82-95F2A64C6462}" type="slidenum">
              <a:rPr lang="en-GB" smtClean="0">
                <a:solidFill>
                  <a:srgbClr val="000000"/>
                </a:solidFill>
              </a:rPr>
              <a:pPr/>
              <a:t>‹#›</a:t>
            </a:fld>
            <a:endParaRPr lang="en-GB" dirty="0">
              <a:solidFill>
                <a:srgbClr val="000000"/>
              </a:solidFill>
            </a:endParaRPr>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716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C70B87-8217-4693-A383-208299DA97DB}" type="datetimeFigureOut">
              <a:rPr lang="en-GB" smtClean="0"/>
              <a:t>05/02/2021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E46D69E-1ACC-452F-9D77-45EC5797537A}" type="slidenum">
              <a:rPr lang="en-GB" smtClean="0"/>
              <a:t>‹#›</a:t>
            </a:fld>
            <a:endParaRPr lang="en-GB" dirty="0"/>
          </a:p>
        </p:txBody>
      </p:sp>
    </p:spTree>
    <p:extLst>
      <p:ext uri="{BB962C8B-B14F-4D97-AF65-F5344CB8AC3E}">
        <p14:creationId xmlns:p14="http://schemas.microsoft.com/office/powerpoint/2010/main" val="3276485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BC70B87-8217-4693-A383-208299DA97DB}" type="datetimeFigureOut">
              <a:rPr lang="en-GB" smtClean="0"/>
              <a:t>05/02/2021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E46D69E-1ACC-452F-9D77-45EC5797537A}" type="slidenum">
              <a:rPr lang="en-GB" smtClean="0"/>
              <a:t>‹#›</a:t>
            </a:fld>
            <a:endParaRPr lang="en-GB" dirty="0"/>
          </a:p>
        </p:txBody>
      </p:sp>
    </p:spTree>
    <p:extLst>
      <p:ext uri="{BB962C8B-B14F-4D97-AF65-F5344CB8AC3E}">
        <p14:creationId xmlns:p14="http://schemas.microsoft.com/office/powerpoint/2010/main" val="3960464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BC70B87-8217-4693-A383-208299DA97DB}" type="datetimeFigureOut">
              <a:rPr lang="en-GB" smtClean="0"/>
              <a:t>05/02/2021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5E46D69E-1ACC-452F-9D77-45EC5797537A}" type="slidenum">
              <a:rPr lang="en-GB" smtClean="0"/>
              <a:t>‹#›</a:t>
            </a:fld>
            <a:endParaRPr lang="en-GB" dirty="0"/>
          </a:p>
        </p:txBody>
      </p:sp>
    </p:spTree>
    <p:extLst>
      <p:ext uri="{BB962C8B-B14F-4D97-AF65-F5344CB8AC3E}">
        <p14:creationId xmlns:p14="http://schemas.microsoft.com/office/powerpoint/2010/main" val="2016523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BC70B87-8217-4693-A383-208299DA97DB}" type="datetimeFigureOut">
              <a:rPr lang="en-GB" smtClean="0"/>
              <a:t>05/02/2021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5E46D69E-1ACC-452F-9D77-45EC5797537A}" type="slidenum">
              <a:rPr lang="en-GB" smtClean="0"/>
              <a:t>‹#›</a:t>
            </a:fld>
            <a:endParaRPr lang="en-GB" dirty="0"/>
          </a:p>
        </p:txBody>
      </p:sp>
    </p:spTree>
    <p:extLst>
      <p:ext uri="{BB962C8B-B14F-4D97-AF65-F5344CB8AC3E}">
        <p14:creationId xmlns:p14="http://schemas.microsoft.com/office/powerpoint/2010/main" val="205679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C70B87-8217-4693-A383-208299DA97DB}" type="datetimeFigureOut">
              <a:rPr lang="en-GB" smtClean="0"/>
              <a:t>05/02/2021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5E46D69E-1ACC-452F-9D77-45EC5797537A}" type="slidenum">
              <a:rPr lang="en-GB" smtClean="0"/>
              <a:t>‹#›</a:t>
            </a:fld>
            <a:endParaRPr lang="en-GB" dirty="0"/>
          </a:p>
        </p:txBody>
      </p:sp>
    </p:spTree>
    <p:extLst>
      <p:ext uri="{BB962C8B-B14F-4D97-AF65-F5344CB8AC3E}">
        <p14:creationId xmlns:p14="http://schemas.microsoft.com/office/powerpoint/2010/main" val="3403530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C70B87-8217-4693-A383-208299DA97DB}" type="datetimeFigureOut">
              <a:rPr lang="en-GB" smtClean="0"/>
              <a:t>05/02/2021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E46D69E-1ACC-452F-9D77-45EC5797537A}" type="slidenum">
              <a:rPr lang="en-GB" smtClean="0"/>
              <a:t>‹#›</a:t>
            </a:fld>
            <a:endParaRPr lang="en-GB" dirty="0"/>
          </a:p>
        </p:txBody>
      </p:sp>
    </p:spTree>
    <p:extLst>
      <p:ext uri="{BB962C8B-B14F-4D97-AF65-F5344CB8AC3E}">
        <p14:creationId xmlns:p14="http://schemas.microsoft.com/office/powerpoint/2010/main" val="3193178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C70B87-8217-4693-A383-208299DA97DB}" type="datetimeFigureOut">
              <a:rPr lang="en-GB" smtClean="0"/>
              <a:t>05/02/2021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E46D69E-1ACC-452F-9D77-45EC5797537A}" type="slidenum">
              <a:rPr lang="en-GB" smtClean="0"/>
              <a:t>‹#›</a:t>
            </a:fld>
            <a:endParaRPr lang="en-GB" dirty="0"/>
          </a:p>
        </p:txBody>
      </p:sp>
    </p:spTree>
    <p:extLst>
      <p:ext uri="{BB962C8B-B14F-4D97-AF65-F5344CB8AC3E}">
        <p14:creationId xmlns:p14="http://schemas.microsoft.com/office/powerpoint/2010/main" val="2899043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C70B87-8217-4693-A383-208299DA97DB}" type="datetimeFigureOut">
              <a:rPr lang="en-GB" smtClean="0"/>
              <a:t>05/02/2021</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46D69E-1ACC-452F-9D77-45EC5797537A}" type="slidenum">
              <a:rPr lang="en-GB" smtClean="0"/>
              <a:t>‹#›</a:t>
            </a:fld>
            <a:endParaRPr lang="en-GB" dirty="0"/>
          </a:p>
        </p:txBody>
      </p:sp>
    </p:spTree>
    <p:extLst>
      <p:ext uri="{BB962C8B-B14F-4D97-AF65-F5344CB8AC3E}">
        <p14:creationId xmlns:p14="http://schemas.microsoft.com/office/powerpoint/2010/main" val="1232292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pPr fontAlgn="base">
              <a:spcBef>
                <a:spcPct val="0"/>
              </a:spcBef>
              <a:spcAft>
                <a:spcPct val="0"/>
              </a:spcAft>
              <a:defRPr/>
            </a:pPr>
            <a:endParaRPr lang="en-GB" dirty="0">
              <a:solidFill>
                <a:srgbClr val="000000"/>
              </a:solidFill>
            </a:endParaRP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750" cap="all" baseline="0">
                <a:solidFill>
                  <a:schemeClr val="tx1">
                    <a:lumMod val="95000"/>
                    <a:lumOff val="5000"/>
                  </a:schemeClr>
                </a:solidFill>
                <a:latin typeface="+mj-lt"/>
              </a:defRPr>
            </a:lvl1pPr>
          </a:lstStyle>
          <a:p>
            <a:pPr fontAlgn="base">
              <a:spcBef>
                <a:spcPct val="0"/>
              </a:spcBef>
              <a:spcAft>
                <a:spcPct val="0"/>
              </a:spcAft>
              <a:defRPr/>
            </a:pPr>
            <a:endParaRPr lang="en-GB" dirty="0">
              <a:solidFill>
                <a:srgbClr val="000000"/>
              </a:solidFill>
            </a:endParaRPr>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pPr fontAlgn="base">
              <a:spcBef>
                <a:spcPct val="0"/>
              </a:spcBef>
              <a:spcAft>
                <a:spcPct val="0"/>
              </a:spcAft>
            </a:pPr>
            <a:fld id="{0DD50B22-30B8-4396-B49D-FD5652F31045}" type="slidenum">
              <a:rPr lang="en-GB" smtClean="0">
                <a:solidFill>
                  <a:srgbClr val="000000"/>
                </a:solidFill>
              </a:rPr>
              <a:pPr fontAlgn="base">
                <a:spcBef>
                  <a:spcPct val="0"/>
                </a:spcBef>
                <a:spcAft>
                  <a:spcPct val="0"/>
                </a:spcAft>
              </a:pPr>
              <a:t>‹#›</a:t>
            </a:fld>
            <a:endParaRPr lang="en-GB" dirty="0">
              <a:solidFill>
                <a:srgbClr val="000000"/>
              </a:solidFill>
            </a:endParaRPr>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28235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Tw Cen MT" panose="020B0602020104020603" pitchFamily="34" charset="0"/>
        <a:buChar char=" "/>
        <a:defRPr sz="165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35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awallace@gshs.org.uk" TargetMode="External"/><Relationship Id="rId5" Type="http://schemas.openxmlformats.org/officeDocument/2006/relationships/hyperlink" Target="mailto:djarvie@gshs.org.uk" TargetMode="External"/><Relationship Id="rId4" Type="http://schemas.openxmlformats.org/officeDocument/2006/relationships/hyperlink" Target="mailto:kprescott@gshs.org.uk"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07/relationships/media" Target="../media/media3.m4a"/><Relationship Id="rId7" Type="http://schemas.openxmlformats.org/officeDocument/2006/relationships/image" Target="../media/image4.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jpeg"/><Relationship Id="rId5" Type="http://schemas.openxmlformats.org/officeDocument/2006/relationships/slideLayout" Target="../slideLayouts/slideLayout2.xml"/><Relationship Id="rId10" Type="http://schemas.openxmlformats.org/officeDocument/2006/relationships/image" Target="../media/image2.png"/><Relationship Id="rId4" Type="http://schemas.openxmlformats.org/officeDocument/2006/relationships/audio" Target="../media/media3.m4a"/><Relationship Id="rId9"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rgbClr val="FFFF00"/>
          </a:solidFill>
        </p:spPr>
        <p:txBody>
          <a:bodyPr/>
          <a:lstStyle/>
          <a:p>
            <a:r>
              <a:rPr lang="en-GB" b="1" u="sng" dirty="0"/>
              <a:t>Introduction to A Level English Literature (Lit B AQA)</a:t>
            </a:r>
          </a:p>
        </p:txBody>
      </p:sp>
      <p:sp>
        <p:nvSpPr>
          <p:cNvPr id="3" name="Subtitle 2"/>
          <p:cNvSpPr>
            <a:spLocks noGrp="1"/>
          </p:cNvSpPr>
          <p:nvPr>
            <p:ph type="subTitle" idx="1"/>
          </p:nvPr>
        </p:nvSpPr>
        <p:spPr/>
        <p:txBody>
          <a:bodyPr/>
          <a:lstStyle/>
          <a:p>
            <a:pPr algn="l"/>
            <a:r>
              <a:rPr lang="en-GB" dirty="0">
                <a:hlinkClick r:id="rId4"/>
              </a:rPr>
              <a:t>kprescott@gshs.org.uk</a:t>
            </a:r>
            <a:endParaRPr lang="en-GB" dirty="0"/>
          </a:p>
          <a:p>
            <a:pPr algn="l"/>
            <a:r>
              <a:rPr lang="en-GB" dirty="0">
                <a:hlinkClick r:id="rId5"/>
              </a:rPr>
              <a:t>djarvie@gshs.org.uk</a:t>
            </a:r>
            <a:endParaRPr lang="en-GB" dirty="0"/>
          </a:p>
          <a:p>
            <a:pPr algn="l"/>
            <a:r>
              <a:rPr lang="en-GB" dirty="0">
                <a:hlinkClick r:id="rId6"/>
              </a:rPr>
              <a:t>awallace@gshs.org.uk</a:t>
            </a:r>
            <a:r>
              <a:rPr lang="en-GB" dirty="0"/>
              <a:t> </a:t>
            </a:r>
          </a:p>
          <a:p>
            <a:pPr algn="l"/>
            <a:endParaRPr lang="en-GB" dirty="0"/>
          </a:p>
        </p:txBody>
      </p:sp>
      <p:pic>
        <p:nvPicPr>
          <p:cNvPr id="5" name="Recorded Sound">
            <a:hlinkClick r:id="" action="ppaction://media"/>
            <a:extLst>
              <a:ext uri="{FF2B5EF4-FFF2-40B4-BE49-F238E27FC236}">
                <a16:creationId xmlns:a16="http://schemas.microsoft.com/office/drawing/2014/main" id="{B96921DC-8176-4CC1-B8B1-6125724A0C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1073150"/>
            <a:ext cx="609600" cy="609600"/>
          </a:xfrm>
          <a:prstGeom prst="rect">
            <a:avLst/>
          </a:prstGeom>
        </p:spPr>
      </p:pic>
    </p:spTree>
    <p:extLst>
      <p:ext uri="{BB962C8B-B14F-4D97-AF65-F5344CB8AC3E}">
        <p14:creationId xmlns:p14="http://schemas.microsoft.com/office/powerpoint/2010/main" val="64227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THE GREAT GATSBY">
            <a:extLst>
              <a:ext uri="{FF2B5EF4-FFF2-40B4-BE49-F238E27FC236}">
                <a16:creationId xmlns:a16="http://schemas.microsoft.com/office/drawing/2014/main" id="{518511BC-F7ED-44D1-825B-D9C2FD8ED329}"/>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827584" y="620688"/>
            <a:ext cx="1743075" cy="26193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THE GREAT GATSBY">
            <a:extLst>
              <a:ext uri="{FF2B5EF4-FFF2-40B4-BE49-F238E27FC236}">
                <a16:creationId xmlns:a16="http://schemas.microsoft.com/office/drawing/2014/main" id="{B7D59BC8-2F6C-42E6-A061-D452EFC321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7864" y="202071"/>
            <a:ext cx="2272079" cy="3456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OTHELLO COPY OF PLAY">
            <a:extLst>
              <a:ext uri="{FF2B5EF4-FFF2-40B4-BE49-F238E27FC236}">
                <a16:creationId xmlns:a16="http://schemas.microsoft.com/office/drawing/2014/main" id="{9BFE1EBD-1E75-420C-B70D-0EAA8E43F5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400" y="3617938"/>
            <a:ext cx="2160240" cy="274184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rICHARD II COPY OF PLAY">
            <a:extLst>
              <a:ext uri="{FF2B5EF4-FFF2-40B4-BE49-F238E27FC236}">
                <a16:creationId xmlns:a16="http://schemas.microsoft.com/office/drawing/2014/main" id="{54C92F45-EF17-4653-877D-C10D86F0B1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4168" y="2564904"/>
            <a:ext cx="2372667" cy="34188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1C8EDF1-97E8-47C4-B274-F5459BD2C54D}"/>
              </a:ext>
            </a:extLst>
          </p:cNvPr>
          <p:cNvSpPr txBox="1"/>
          <p:nvPr/>
        </p:nvSpPr>
        <p:spPr>
          <a:xfrm>
            <a:off x="6060815" y="689601"/>
            <a:ext cx="2831665" cy="1323439"/>
          </a:xfrm>
          <a:prstGeom prst="rect">
            <a:avLst/>
          </a:prstGeom>
          <a:noFill/>
        </p:spPr>
        <p:txBody>
          <a:bodyPr wrap="square" rtlCol="0">
            <a:spAutoFit/>
          </a:bodyPr>
          <a:lstStyle/>
          <a:p>
            <a:r>
              <a:rPr lang="en-GB" sz="4000" b="1" u="sng" dirty="0">
                <a:latin typeface="Arial" panose="020B0604020202020204" pitchFamily="34" charset="0"/>
                <a:cs typeface="Arial" panose="020B0604020202020204" pitchFamily="34" charset="0"/>
              </a:rPr>
              <a:t>Aspects of Tragedy</a:t>
            </a:r>
          </a:p>
        </p:txBody>
      </p:sp>
      <p:pic>
        <p:nvPicPr>
          <p:cNvPr id="2" name="Recorded Sound">
            <a:hlinkClick r:id="" action="ppaction://media"/>
            <a:extLst>
              <a:ext uri="{FF2B5EF4-FFF2-40B4-BE49-F238E27FC236}">
                <a16:creationId xmlns:a16="http://schemas.microsoft.com/office/drawing/2014/main" id="{DF971A64-A778-4AEC-A7F3-BBF33FABA3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pic>
        <p:nvPicPr>
          <p:cNvPr id="3" name="Recorded Sound">
            <a:hlinkClick r:id="" action="ppaction://media"/>
            <a:extLst>
              <a:ext uri="{FF2B5EF4-FFF2-40B4-BE49-F238E27FC236}">
                <a16:creationId xmlns:a16="http://schemas.microsoft.com/office/drawing/2014/main" id="{D6430735-2774-4AA1-850C-5521D83762F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3993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0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93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2F2AC86-FDED-4057-8789-0D8C37273502}"/>
              </a:ext>
            </a:extLst>
          </p:cNvPr>
          <p:cNvGraphicFramePr>
            <a:graphicFrameLocks noGrp="1"/>
          </p:cNvGraphicFramePr>
          <p:nvPr>
            <p:ph idx="1"/>
            <p:extLst>
              <p:ext uri="{D42A27DB-BD31-4B8C-83A1-F6EECF244321}">
                <p14:modId xmlns:p14="http://schemas.microsoft.com/office/powerpoint/2010/main" val="3984334759"/>
              </p:ext>
            </p:extLst>
          </p:nvPr>
        </p:nvGraphicFramePr>
        <p:xfrm>
          <a:off x="611560" y="908720"/>
          <a:ext cx="8075240" cy="5400599"/>
        </p:xfrm>
        <a:graphic>
          <a:graphicData uri="http://schemas.openxmlformats.org/drawingml/2006/table">
            <a:tbl>
              <a:tblPr firstRow="1" firstCol="1" bandRow="1"/>
              <a:tblGrid>
                <a:gridCol w="8075240">
                  <a:extLst>
                    <a:ext uri="{9D8B030D-6E8A-4147-A177-3AD203B41FA5}">
                      <a16:colId xmlns:a16="http://schemas.microsoft.com/office/drawing/2014/main" val="203279207"/>
                    </a:ext>
                  </a:extLst>
                </a:gridCol>
              </a:tblGrid>
              <a:tr h="302224">
                <a:tc>
                  <a:txBody>
                    <a:bodyPr/>
                    <a:lstStyle/>
                    <a:p>
                      <a:pPr>
                        <a:lnSpc>
                          <a:spcPct val="115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Paper 1: Literary Genres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4621166"/>
                  </a:ext>
                </a:extLst>
              </a:tr>
              <a:tr h="1566936">
                <a:tc>
                  <a:txBody>
                    <a:bodyPr/>
                    <a:lstStyle/>
                    <a:p>
                      <a:pPr>
                        <a:lnSpc>
                          <a:spcPct val="115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Choice of two options</a:t>
                      </a:r>
                    </a:p>
                    <a:p>
                      <a:pPr>
                        <a:lnSpc>
                          <a:spcPct val="115000"/>
                        </a:lnSpc>
                        <a:spcAft>
                          <a:spcPts val="0"/>
                        </a:spcAft>
                      </a:pPr>
                      <a:r>
                        <a:rPr lang="en-GB" sz="1600" b="1" u="sng" dirty="0">
                          <a:effectLst/>
                          <a:latin typeface="Calibri" panose="020F0502020204030204" pitchFamily="34" charset="0"/>
                          <a:ea typeface="Calibri" panose="020F0502020204030204" pitchFamily="34" charset="0"/>
                          <a:cs typeface="Times New Roman" panose="02020603050405020304" pitchFamily="18" charset="0"/>
                        </a:rPr>
                        <a:t>Option 1A: Aspects of Tragedy</a:t>
                      </a:r>
                    </a:p>
                    <a:p>
                      <a:pPr>
                        <a:lnSpc>
                          <a:spcPct val="115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Study of three texts: one Shakespeare text; a second drama text and one further text, of which one must be written pre-1900.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7038398"/>
                  </a:ext>
                </a:extLst>
              </a:tr>
              <a:tr h="1964503">
                <a:tc>
                  <a:txBody>
                    <a:bodyPr/>
                    <a:lstStyle/>
                    <a:p>
                      <a:pPr>
                        <a:lnSpc>
                          <a:spcPct val="115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Assessed:</a:t>
                      </a:r>
                    </a:p>
                    <a:p>
                      <a:pPr marL="342900" lvl="0" indent="-342900">
                        <a:lnSpc>
                          <a:spcPct val="115000"/>
                        </a:lnSpc>
                        <a:spcAft>
                          <a:spcPts val="0"/>
                        </a:spcAft>
                        <a:buFont typeface="Symbol" panose="05050102010706020507" pitchFamily="18" charset="2"/>
                        <a:buChar char=""/>
                      </a:pPr>
                      <a:r>
                        <a:rPr lang="en-GB" sz="1600" dirty="0">
                          <a:effectLst/>
                          <a:latin typeface="Calibri" panose="020F0502020204030204" pitchFamily="34" charset="0"/>
                          <a:ea typeface="Calibri" panose="020F0502020204030204" pitchFamily="34" charset="0"/>
                          <a:cs typeface="Times New Roman" panose="02020603050405020304" pitchFamily="18" charset="0"/>
                        </a:rPr>
                        <a:t>Written exam: 2 hours 30 mins</a:t>
                      </a:r>
                    </a:p>
                    <a:p>
                      <a:pPr marL="342900" lvl="0" indent="-342900">
                        <a:lnSpc>
                          <a:spcPct val="115000"/>
                        </a:lnSpc>
                        <a:spcAft>
                          <a:spcPts val="0"/>
                        </a:spcAft>
                        <a:buFont typeface="Symbol" panose="05050102010706020507" pitchFamily="18" charset="2"/>
                        <a:buChar char=""/>
                      </a:pPr>
                      <a:r>
                        <a:rPr lang="en-GB" sz="1600" dirty="0">
                          <a:effectLst/>
                          <a:latin typeface="Calibri" panose="020F0502020204030204" pitchFamily="34" charset="0"/>
                          <a:ea typeface="Calibri" panose="020F0502020204030204" pitchFamily="34" charset="0"/>
                          <a:cs typeface="Times New Roman" panose="02020603050405020304" pitchFamily="18" charset="0"/>
                        </a:rPr>
                        <a:t>Closed book</a:t>
                      </a:r>
                    </a:p>
                    <a:p>
                      <a:pPr marL="342900" lvl="0" indent="-342900">
                        <a:lnSpc>
                          <a:spcPct val="115000"/>
                        </a:lnSpc>
                        <a:spcAft>
                          <a:spcPts val="0"/>
                        </a:spcAft>
                        <a:buFont typeface="Symbol" panose="05050102010706020507" pitchFamily="18" charset="2"/>
                        <a:buChar char=""/>
                      </a:pPr>
                      <a:r>
                        <a:rPr lang="en-GB" sz="1600" dirty="0">
                          <a:effectLst/>
                          <a:latin typeface="Calibri" panose="020F0502020204030204" pitchFamily="34" charset="0"/>
                          <a:ea typeface="Calibri" panose="020F0502020204030204" pitchFamily="34" charset="0"/>
                          <a:cs typeface="Times New Roman" panose="02020603050405020304" pitchFamily="18" charset="0"/>
                        </a:rPr>
                        <a:t>75 marks</a:t>
                      </a:r>
                    </a:p>
                    <a:p>
                      <a:pPr marL="342900" lvl="0" indent="-342900">
                        <a:lnSpc>
                          <a:spcPct val="115000"/>
                        </a:lnSpc>
                        <a:spcAft>
                          <a:spcPts val="0"/>
                        </a:spcAft>
                        <a:buFont typeface="Symbol" panose="05050102010706020507" pitchFamily="18" charset="2"/>
                        <a:buChar char=""/>
                      </a:pPr>
                      <a:r>
                        <a:rPr lang="en-GB" sz="1600" dirty="0">
                          <a:effectLst/>
                          <a:latin typeface="Calibri" panose="020F0502020204030204" pitchFamily="34" charset="0"/>
                          <a:ea typeface="Calibri" panose="020F0502020204030204" pitchFamily="34" charset="0"/>
                          <a:cs typeface="Times New Roman" panose="02020603050405020304" pitchFamily="18" charset="0"/>
                        </a:rPr>
                        <a:t>40% of A level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9524607"/>
                  </a:ext>
                </a:extLst>
              </a:tr>
              <a:tr h="1566936">
                <a:tc>
                  <a:txBody>
                    <a:bodyPr/>
                    <a:lstStyle/>
                    <a:p>
                      <a:pPr>
                        <a:lnSpc>
                          <a:spcPct val="115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Questions:</a:t>
                      </a:r>
                    </a:p>
                    <a:p>
                      <a:pPr>
                        <a:lnSpc>
                          <a:spcPct val="115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Section A: One passage-based question on set Shakespeare text (25 marks)</a:t>
                      </a:r>
                    </a:p>
                    <a:p>
                      <a:pPr>
                        <a:lnSpc>
                          <a:spcPct val="115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Section B: One essay question on set Shakespeare text (25 marks)</a:t>
                      </a:r>
                    </a:p>
                    <a:p>
                      <a:pPr>
                        <a:lnSpc>
                          <a:spcPct val="115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Section C: One essay question linking two texts – ‘The Great Gatsby’ and ‘Richard II’ (25 marks)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4067607"/>
                  </a:ext>
                </a:extLst>
              </a:tr>
            </a:tbl>
          </a:graphicData>
        </a:graphic>
      </p:graphicFrame>
      <p:pic>
        <p:nvPicPr>
          <p:cNvPr id="2" name="Recorded Sound">
            <a:hlinkClick r:id="" action="ppaction://media"/>
            <a:extLst>
              <a:ext uri="{FF2B5EF4-FFF2-40B4-BE49-F238E27FC236}">
                <a16:creationId xmlns:a16="http://schemas.microsoft.com/office/drawing/2014/main" id="{A88F1C7C-121A-45B5-9D2E-099B155DBD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9405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973" y="393031"/>
            <a:ext cx="7290054" cy="536663"/>
          </a:xfrm>
          <a:solidFill>
            <a:srgbClr val="FFFF00"/>
          </a:solidFill>
        </p:spPr>
        <p:txBody>
          <a:bodyPr>
            <a:normAutofit/>
          </a:bodyPr>
          <a:lstStyle/>
          <a:p>
            <a:r>
              <a:rPr lang="en-GB" sz="1800" b="1" u="sng" dirty="0">
                <a:latin typeface="Arial" panose="020B0604020202020204" pitchFamily="34" charset="0"/>
                <a:cs typeface="Arial" panose="020B0604020202020204" pitchFamily="34" charset="0"/>
              </a:rPr>
              <a:t>Aspects of Tragedy</a:t>
            </a:r>
          </a:p>
        </p:txBody>
      </p:sp>
      <p:sp>
        <p:nvSpPr>
          <p:cNvPr id="3" name="Content Placeholder 2"/>
          <p:cNvSpPr>
            <a:spLocks noGrp="1"/>
          </p:cNvSpPr>
          <p:nvPr>
            <p:ph idx="1"/>
          </p:nvPr>
        </p:nvSpPr>
        <p:spPr>
          <a:xfrm>
            <a:off x="768096" y="929694"/>
            <a:ext cx="7908360" cy="5739666"/>
          </a:xfrm>
        </p:spPr>
        <p:txBody>
          <a:bodyPr>
            <a:normAutofit fontScale="55000" lnSpcReduction="20000"/>
          </a:bodyPr>
          <a:lstStyle/>
          <a:p>
            <a:pPr marL="257175" indent="-257175">
              <a:lnSpc>
                <a:spcPct val="107000"/>
              </a:lnSpc>
              <a:spcAft>
                <a:spcPts val="600"/>
              </a:spcAft>
              <a:buSzPts val="1000"/>
              <a:buFont typeface="Symbol" panose="05050102010706020507" pitchFamily="18" charset="2"/>
              <a:buChar char=""/>
              <a:tabLst>
                <a:tab pos="342900" algn="l"/>
              </a:tabLst>
            </a:pPr>
            <a:r>
              <a:rPr lang="en-GB" sz="2600" dirty="0">
                <a:latin typeface="Arial" panose="020B0604020202020204" pitchFamily="34" charset="0"/>
                <a:ea typeface="Calibri" panose="020F0502020204030204" pitchFamily="34" charset="0"/>
                <a:cs typeface="Arial" panose="020B0604020202020204" pitchFamily="34" charset="0"/>
              </a:rPr>
              <a:t>the type of the tragic text itself, whether it is classical and about public figures, like Lear, or domestic and about representations of ordinary people, like Tess</a:t>
            </a:r>
          </a:p>
          <a:p>
            <a:pPr marL="257175" indent="-257175">
              <a:lnSpc>
                <a:spcPct val="107000"/>
              </a:lnSpc>
              <a:spcAft>
                <a:spcPts val="600"/>
              </a:spcAft>
              <a:buSzPts val="1000"/>
              <a:buFont typeface="Symbol" panose="05050102010706020507" pitchFamily="18" charset="2"/>
              <a:buChar char=""/>
              <a:tabLst>
                <a:tab pos="342900" algn="l"/>
              </a:tabLst>
            </a:pPr>
            <a:r>
              <a:rPr lang="en-GB" sz="2600" dirty="0">
                <a:latin typeface="Arial" panose="020B0604020202020204" pitchFamily="34" charset="0"/>
                <a:ea typeface="Calibri" panose="020F0502020204030204" pitchFamily="34" charset="0"/>
                <a:cs typeface="Arial" panose="020B0604020202020204" pitchFamily="34" charset="0"/>
              </a:rPr>
              <a:t>the settings for the tragedy, both places and times</a:t>
            </a:r>
          </a:p>
          <a:p>
            <a:pPr marL="257175" indent="-257175">
              <a:lnSpc>
                <a:spcPct val="107000"/>
              </a:lnSpc>
              <a:spcAft>
                <a:spcPts val="600"/>
              </a:spcAft>
              <a:buSzPts val="1000"/>
              <a:buFont typeface="Symbol" panose="05050102010706020507" pitchFamily="18" charset="2"/>
              <a:buChar char=""/>
              <a:tabLst>
                <a:tab pos="342900" algn="l"/>
              </a:tabLst>
            </a:pPr>
            <a:r>
              <a:rPr lang="en-GB" sz="2600" dirty="0">
                <a:latin typeface="Arial" panose="020B0604020202020204" pitchFamily="34" charset="0"/>
                <a:ea typeface="Calibri" panose="020F0502020204030204" pitchFamily="34" charset="0"/>
                <a:cs typeface="Arial" panose="020B0604020202020204" pitchFamily="34" charset="0"/>
              </a:rPr>
              <a:t>the journey towards death of the protagonists, their flaws, pride and folly, their blindness and insight, their discovery and learning, their being a mix of good and evil</a:t>
            </a:r>
          </a:p>
          <a:p>
            <a:pPr marL="257175" indent="-257175">
              <a:lnSpc>
                <a:spcPct val="107000"/>
              </a:lnSpc>
              <a:spcAft>
                <a:spcPts val="600"/>
              </a:spcAft>
              <a:buSzPts val="1000"/>
              <a:buFont typeface="Symbol" panose="05050102010706020507" pitchFamily="18" charset="2"/>
              <a:buChar char=""/>
              <a:tabLst>
                <a:tab pos="342900" algn="l"/>
              </a:tabLst>
            </a:pPr>
            <a:r>
              <a:rPr lang="en-GB" sz="2600" dirty="0">
                <a:latin typeface="Arial" panose="020B0604020202020204" pitchFamily="34" charset="0"/>
                <a:ea typeface="Calibri" panose="020F0502020204030204" pitchFamily="34" charset="0"/>
                <a:cs typeface="Arial" panose="020B0604020202020204" pitchFamily="34" charset="0"/>
              </a:rPr>
              <a:t>the role of the tragic villain or opponent, who directly affects the fortune of the hero, who engages in a contest of power and is partly responsible for the hero’s demise</a:t>
            </a:r>
          </a:p>
          <a:p>
            <a:pPr marL="257175" indent="-257175">
              <a:lnSpc>
                <a:spcPct val="107000"/>
              </a:lnSpc>
              <a:spcAft>
                <a:spcPts val="600"/>
              </a:spcAft>
              <a:buSzPts val="1000"/>
              <a:buFont typeface="Symbol" panose="05050102010706020507" pitchFamily="18" charset="2"/>
              <a:buChar char=""/>
              <a:tabLst>
                <a:tab pos="342900" algn="l"/>
              </a:tabLst>
            </a:pPr>
            <a:r>
              <a:rPr lang="en-GB" sz="2600" dirty="0">
                <a:latin typeface="Arial" panose="020B0604020202020204" pitchFamily="34" charset="0"/>
                <a:ea typeface="Calibri" panose="020F0502020204030204" pitchFamily="34" charset="0"/>
                <a:cs typeface="Arial" panose="020B0604020202020204" pitchFamily="34" charset="0"/>
              </a:rPr>
              <a:t>the presence of fate, how the hero’s end is inevitable</a:t>
            </a:r>
          </a:p>
          <a:p>
            <a:pPr marL="257175" indent="-257175">
              <a:lnSpc>
                <a:spcPct val="107000"/>
              </a:lnSpc>
              <a:spcAft>
                <a:spcPts val="600"/>
              </a:spcAft>
              <a:buSzPts val="1000"/>
              <a:buFont typeface="Symbol" panose="05050102010706020507" pitchFamily="18" charset="2"/>
              <a:buChar char=""/>
              <a:tabLst>
                <a:tab pos="342900" algn="l"/>
              </a:tabLst>
            </a:pPr>
            <a:r>
              <a:rPr lang="en-GB" sz="2600" dirty="0">
                <a:latin typeface="Arial" panose="020B0604020202020204" pitchFamily="34" charset="0"/>
                <a:ea typeface="Calibri" panose="020F0502020204030204" pitchFamily="34" charset="0"/>
                <a:cs typeface="Arial" panose="020B0604020202020204" pitchFamily="34" charset="0"/>
              </a:rPr>
              <a:t>how the behaviour of the hero affects the world around him, creating chaos and affecting the lives of others</a:t>
            </a:r>
          </a:p>
          <a:p>
            <a:pPr marL="257175" indent="-257175">
              <a:lnSpc>
                <a:spcPct val="107000"/>
              </a:lnSpc>
              <a:spcAft>
                <a:spcPts val="600"/>
              </a:spcAft>
              <a:buSzPts val="1000"/>
              <a:buFont typeface="Symbol" panose="05050102010706020507" pitchFamily="18" charset="2"/>
              <a:buChar char=""/>
              <a:tabLst>
                <a:tab pos="342900" algn="l"/>
              </a:tabLst>
            </a:pPr>
            <a:r>
              <a:rPr lang="en-GB" sz="2600" dirty="0">
                <a:latin typeface="Arial" panose="020B0604020202020204" pitchFamily="34" charset="0"/>
                <a:ea typeface="Calibri" panose="020F0502020204030204" pitchFamily="34" charset="0"/>
                <a:cs typeface="Arial" panose="020B0604020202020204" pitchFamily="34" charset="0"/>
              </a:rPr>
              <a:t>the significance of violence and revenge, humour and moments of happiness</a:t>
            </a:r>
          </a:p>
          <a:p>
            <a:pPr marL="257175" indent="-257175">
              <a:lnSpc>
                <a:spcPct val="107000"/>
              </a:lnSpc>
              <a:spcAft>
                <a:spcPts val="600"/>
              </a:spcAft>
              <a:buSzPts val="1000"/>
              <a:buFont typeface="Symbol" panose="05050102010706020507" pitchFamily="18" charset="2"/>
              <a:buChar char=""/>
              <a:tabLst>
                <a:tab pos="342900" algn="l"/>
              </a:tabLst>
            </a:pPr>
            <a:r>
              <a:rPr lang="en-GB" sz="2600" dirty="0">
                <a:latin typeface="Arial" panose="020B0604020202020204" pitchFamily="34" charset="0"/>
                <a:ea typeface="Calibri" panose="020F0502020204030204" pitchFamily="34" charset="0"/>
                <a:cs typeface="Arial" panose="020B0604020202020204" pitchFamily="34" charset="0"/>
              </a:rPr>
              <a:t>the structural pattern of the text as it moves through complication to catastrophe, from order to disorder, through climax to resolution, from the prosperity and happiness of the hero to the tragic end</a:t>
            </a:r>
          </a:p>
          <a:p>
            <a:pPr marL="257175" indent="-257175">
              <a:lnSpc>
                <a:spcPct val="107000"/>
              </a:lnSpc>
              <a:spcAft>
                <a:spcPts val="600"/>
              </a:spcAft>
              <a:buSzPts val="1000"/>
              <a:buFont typeface="Symbol" panose="05050102010706020507" pitchFamily="18" charset="2"/>
              <a:buChar char=""/>
              <a:tabLst>
                <a:tab pos="342900" algn="l"/>
              </a:tabLst>
            </a:pPr>
            <a:r>
              <a:rPr lang="en-GB" sz="2600" dirty="0">
                <a:latin typeface="Arial" panose="020B0604020202020204" pitchFamily="34" charset="0"/>
                <a:ea typeface="Calibri" panose="020F0502020204030204" pitchFamily="34" charset="0"/>
                <a:cs typeface="Arial" panose="020B0604020202020204" pitchFamily="34" charset="0"/>
              </a:rPr>
              <a:t>the use of plots and sub-plots</a:t>
            </a:r>
          </a:p>
          <a:p>
            <a:pPr marL="257175" indent="-257175">
              <a:lnSpc>
                <a:spcPct val="107000"/>
              </a:lnSpc>
              <a:spcAft>
                <a:spcPts val="600"/>
              </a:spcAft>
              <a:buSzPts val="1000"/>
              <a:buFont typeface="Symbol" panose="05050102010706020507" pitchFamily="18" charset="2"/>
              <a:buChar char=""/>
              <a:tabLst>
                <a:tab pos="342900" algn="l"/>
              </a:tabLst>
            </a:pPr>
            <a:r>
              <a:rPr lang="en-GB" sz="2600" dirty="0">
                <a:latin typeface="Arial" panose="020B0604020202020204" pitchFamily="34" charset="0"/>
                <a:ea typeface="Calibri" panose="020F0502020204030204" pitchFamily="34" charset="0"/>
                <a:cs typeface="Arial" panose="020B0604020202020204" pitchFamily="34" charset="0"/>
              </a:rPr>
              <a:t>the way that language is used to heighten the tragedy</a:t>
            </a:r>
          </a:p>
          <a:p>
            <a:pPr marL="257175" indent="-257175">
              <a:lnSpc>
                <a:spcPct val="107000"/>
              </a:lnSpc>
              <a:spcAft>
                <a:spcPts val="600"/>
              </a:spcAft>
              <a:buSzPts val="1000"/>
              <a:buFont typeface="Symbol" panose="05050102010706020507" pitchFamily="18" charset="2"/>
              <a:buChar char=""/>
              <a:tabLst>
                <a:tab pos="342900" algn="l"/>
              </a:tabLst>
            </a:pPr>
            <a:r>
              <a:rPr lang="en-GB" sz="2600" dirty="0">
                <a:latin typeface="Arial" panose="020B0604020202020204" pitchFamily="34" charset="0"/>
                <a:ea typeface="Calibri" panose="020F0502020204030204" pitchFamily="34" charset="0"/>
                <a:cs typeface="Arial" panose="020B0604020202020204" pitchFamily="34" charset="0"/>
              </a:rPr>
              <a:t>ultimately how the tragedy affects the audience, acting as a commentary on the real world, moving the audience through pity and fear to an understanding of the human condition.</a:t>
            </a:r>
          </a:p>
          <a:p>
            <a:endParaRPr lang="en-GB" dirty="0"/>
          </a:p>
        </p:txBody>
      </p:sp>
      <p:pic>
        <p:nvPicPr>
          <p:cNvPr id="4" name="Recorded Sound">
            <a:hlinkClick r:id="" action="ppaction://media"/>
            <a:extLst>
              <a:ext uri="{FF2B5EF4-FFF2-40B4-BE49-F238E27FC236}">
                <a16:creationId xmlns:a16="http://schemas.microsoft.com/office/drawing/2014/main" id="{8EAAF081-B1D9-4E02-A167-9AAB439E11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9003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814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C6465-DC34-45CC-BD46-4CB7B93AAF2C}"/>
              </a:ext>
            </a:extLst>
          </p:cNvPr>
          <p:cNvSpPr>
            <a:spLocks noGrp="1"/>
          </p:cNvSpPr>
          <p:nvPr>
            <p:ph type="title"/>
          </p:nvPr>
        </p:nvSpPr>
        <p:spPr/>
        <p:txBody>
          <a:bodyPr>
            <a:normAutofit fontScale="90000"/>
          </a:bodyPr>
          <a:lstStyle/>
          <a:p>
            <a:r>
              <a:rPr lang="en-GB" b="1" u="sng" dirty="0"/>
              <a:t>Paper 2 </a:t>
            </a:r>
            <a:br>
              <a:rPr lang="en-GB" b="1" u="sng" dirty="0"/>
            </a:br>
            <a:r>
              <a:rPr lang="en-GB" b="1" u="sng" dirty="0"/>
              <a:t>Elements of Crime Writing </a:t>
            </a:r>
          </a:p>
        </p:txBody>
      </p:sp>
      <p:pic>
        <p:nvPicPr>
          <p:cNvPr id="5122" name="Picture 2" descr="Image result for Hamlet">
            <a:extLst>
              <a:ext uri="{FF2B5EF4-FFF2-40B4-BE49-F238E27FC236}">
                <a16:creationId xmlns:a16="http://schemas.microsoft.com/office/drawing/2014/main" id="{3F167816-27D3-4F87-9D4F-92CD120224B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937599" y="1700808"/>
            <a:ext cx="2520280" cy="25202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atonement">
            <a:extLst>
              <a:ext uri="{FF2B5EF4-FFF2-40B4-BE49-F238E27FC236}">
                <a16:creationId xmlns:a16="http://schemas.microsoft.com/office/drawing/2014/main" id="{444E0C34-F7B7-4077-B995-FF24451D14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307" y="1700808"/>
            <a:ext cx="2967963" cy="222597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brighton rock copy of text">
            <a:extLst>
              <a:ext uri="{FF2B5EF4-FFF2-40B4-BE49-F238E27FC236}">
                <a16:creationId xmlns:a16="http://schemas.microsoft.com/office/drawing/2014/main" id="{1158E6F0-1A83-4BCF-968B-2069516133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1245" y="2960948"/>
            <a:ext cx="2097370" cy="319543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the rime of the ancient mariner copy of text">
            <a:extLst>
              <a:ext uri="{FF2B5EF4-FFF2-40B4-BE49-F238E27FC236}">
                <a16:creationId xmlns:a16="http://schemas.microsoft.com/office/drawing/2014/main" id="{2DF0DB37-3CBF-4F6C-89A3-FFC392B523D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600" y="4005064"/>
            <a:ext cx="2097371" cy="2796495"/>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20C4645B-5C77-4E05-91BD-F9FB1EEE915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1641020"/>
            <a:ext cx="609600" cy="609600"/>
          </a:xfrm>
          <a:prstGeom prst="rect">
            <a:avLst/>
          </a:prstGeom>
        </p:spPr>
      </p:pic>
    </p:spTree>
    <p:extLst>
      <p:ext uri="{BB962C8B-B14F-4D97-AF65-F5344CB8AC3E}">
        <p14:creationId xmlns:p14="http://schemas.microsoft.com/office/powerpoint/2010/main" val="72902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19F1E5A-536C-4058-AF52-D2D435302D0A}"/>
              </a:ext>
            </a:extLst>
          </p:cNvPr>
          <p:cNvGraphicFramePr>
            <a:graphicFrameLocks noGrp="1"/>
          </p:cNvGraphicFramePr>
          <p:nvPr>
            <p:ph idx="1"/>
          </p:nvPr>
        </p:nvGraphicFramePr>
        <p:xfrm>
          <a:off x="611560" y="548680"/>
          <a:ext cx="7776864" cy="5760640"/>
        </p:xfrm>
        <a:graphic>
          <a:graphicData uri="http://schemas.openxmlformats.org/drawingml/2006/table">
            <a:tbl>
              <a:tblPr firstRow="1" firstCol="1" bandRow="1"/>
              <a:tblGrid>
                <a:gridCol w="7776864">
                  <a:extLst>
                    <a:ext uri="{9D8B030D-6E8A-4147-A177-3AD203B41FA5}">
                      <a16:colId xmlns:a16="http://schemas.microsoft.com/office/drawing/2014/main" val="2681086337"/>
                    </a:ext>
                  </a:extLst>
                </a:gridCol>
              </a:tblGrid>
              <a:tr h="367250">
                <a:tc>
                  <a:txBody>
                    <a:bodyPr/>
                    <a:lstStyle/>
                    <a:p>
                      <a:pPr>
                        <a:lnSpc>
                          <a:spcPct val="115000"/>
                        </a:lnSpc>
                        <a:spcAft>
                          <a:spcPts val="0"/>
                        </a:spcAft>
                      </a:pPr>
                      <a:r>
                        <a:rPr lang="en-GB" sz="1400" dirty="0">
                          <a:effectLst/>
                          <a:latin typeface="+mn-lt"/>
                          <a:ea typeface="Calibri" panose="020F0502020204030204" pitchFamily="34" charset="0"/>
                          <a:cs typeface="Times New Roman" panose="02020603050405020304" pitchFamily="18" charset="0"/>
                        </a:rPr>
                        <a:t>Paper 2: Texts and Genres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2988937"/>
                  </a:ext>
                </a:extLst>
              </a:tr>
              <a:tr h="1927847">
                <a:tc>
                  <a:txBody>
                    <a:bodyPr/>
                    <a:lstStyle/>
                    <a:p>
                      <a:pPr>
                        <a:lnSpc>
                          <a:spcPct val="115000"/>
                        </a:lnSpc>
                        <a:spcAft>
                          <a:spcPts val="0"/>
                        </a:spcAft>
                      </a:pPr>
                      <a:r>
                        <a:rPr lang="en-GB" sz="1400" dirty="0">
                          <a:effectLst/>
                          <a:latin typeface="+mn-lt"/>
                          <a:ea typeface="Calibri" panose="020F0502020204030204" pitchFamily="34" charset="0"/>
                          <a:cs typeface="Times New Roman" panose="02020603050405020304" pitchFamily="18" charset="0"/>
                        </a:rPr>
                        <a:t>Choice of two options:</a:t>
                      </a:r>
                    </a:p>
                    <a:p>
                      <a:pPr>
                        <a:lnSpc>
                          <a:spcPct val="115000"/>
                        </a:lnSpc>
                        <a:spcAft>
                          <a:spcPts val="0"/>
                        </a:spcAft>
                      </a:pPr>
                      <a:r>
                        <a:rPr lang="en-GB" sz="1400" b="1" u="sng" dirty="0">
                          <a:effectLst/>
                          <a:latin typeface="+mn-lt"/>
                          <a:ea typeface="Calibri" panose="020F0502020204030204" pitchFamily="34" charset="0"/>
                          <a:cs typeface="Times New Roman" panose="02020603050405020304" pitchFamily="18" charset="0"/>
                        </a:rPr>
                        <a:t>Option 2A: Elements of Crime Writing</a:t>
                      </a:r>
                    </a:p>
                    <a:p>
                      <a:pPr>
                        <a:lnSpc>
                          <a:spcPct val="115000"/>
                        </a:lnSpc>
                        <a:spcAft>
                          <a:spcPts val="0"/>
                        </a:spcAft>
                      </a:pPr>
                      <a:r>
                        <a:rPr lang="en-GB" sz="1400" dirty="0">
                          <a:effectLst/>
                          <a:latin typeface="+mn-lt"/>
                          <a:ea typeface="Calibri" panose="020F0502020204030204" pitchFamily="34" charset="0"/>
                          <a:cs typeface="Times New Roman" panose="02020603050405020304" pitchFamily="18" charset="0"/>
                        </a:rPr>
                        <a:t>Study of three texts: one post-2000 prose text, one poetry and one further text, one of which must be written pre-1900.</a:t>
                      </a:r>
                    </a:p>
                    <a:p>
                      <a:pPr>
                        <a:lnSpc>
                          <a:spcPct val="115000"/>
                        </a:lnSpc>
                        <a:spcAft>
                          <a:spcPts val="0"/>
                        </a:spcAft>
                      </a:pPr>
                      <a:r>
                        <a:rPr lang="en-GB" sz="1400" dirty="0">
                          <a:effectLst/>
                          <a:latin typeface="+mn-lt"/>
                          <a:ea typeface="Calibri" panose="020F0502020204030204" pitchFamily="34" charset="0"/>
                          <a:cs typeface="Times New Roman" panose="02020603050405020304" pitchFamily="18" charset="0"/>
                        </a:rPr>
                        <a:t>Examination will include an unseen passage.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3073766"/>
                  </a:ext>
                </a:extLst>
              </a:tr>
              <a:tr h="1927847">
                <a:tc>
                  <a:txBody>
                    <a:bodyPr/>
                    <a:lstStyle/>
                    <a:p>
                      <a:pPr>
                        <a:lnSpc>
                          <a:spcPct val="115000"/>
                        </a:lnSpc>
                        <a:spcAft>
                          <a:spcPts val="0"/>
                        </a:spcAft>
                      </a:pPr>
                      <a:r>
                        <a:rPr lang="en-GB" sz="1400" dirty="0">
                          <a:effectLst/>
                          <a:latin typeface="+mn-lt"/>
                          <a:ea typeface="Calibri" panose="020F0502020204030204" pitchFamily="34" charset="0"/>
                          <a:cs typeface="Times New Roman" panose="02020603050405020304" pitchFamily="18" charset="0"/>
                        </a:rPr>
                        <a:t>Assessed:</a:t>
                      </a:r>
                    </a:p>
                    <a:p>
                      <a:pPr>
                        <a:lnSpc>
                          <a:spcPct val="115000"/>
                        </a:lnSpc>
                        <a:spcAft>
                          <a:spcPts val="0"/>
                        </a:spcAft>
                      </a:pPr>
                      <a:r>
                        <a:rPr lang="en-GB" sz="1400" dirty="0">
                          <a:effectLst/>
                          <a:latin typeface="+mn-lt"/>
                          <a:ea typeface="Calibri" panose="020F0502020204030204" pitchFamily="34" charset="0"/>
                          <a:cs typeface="Times New Roman" panose="02020603050405020304" pitchFamily="18" charset="0"/>
                        </a:rPr>
                        <a:t>Written exam: 3 hours</a:t>
                      </a:r>
                    </a:p>
                    <a:p>
                      <a:pPr>
                        <a:lnSpc>
                          <a:spcPct val="115000"/>
                        </a:lnSpc>
                        <a:spcAft>
                          <a:spcPts val="0"/>
                        </a:spcAft>
                      </a:pPr>
                      <a:r>
                        <a:rPr lang="en-GB" sz="1400" dirty="0">
                          <a:effectLst/>
                          <a:latin typeface="+mn-lt"/>
                          <a:ea typeface="Calibri" panose="020F0502020204030204" pitchFamily="34" charset="0"/>
                          <a:cs typeface="Times New Roman" panose="02020603050405020304" pitchFamily="18" charset="0"/>
                        </a:rPr>
                        <a:t>Open book</a:t>
                      </a:r>
                    </a:p>
                    <a:p>
                      <a:pPr>
                        <a:lnSpc>
                          <a:spcPct val="115000"/>
                        </a:lnSpc>
                        <a:spcAft>
                          <a:spcPts val="0"/>
                        </a:spcAft>
                      </a:pPr>
                      <a:r>
                        <a:rPr lang="en-GB" sz="1400" dirty="0">
                          <a:effectLst/>
                          <a:latin typeface="+mn-lt"/>
                          <a:ea typeface="Calibri" panose="020F0502020204030204" pitchFamily="34" charset="0"/>
                          <a:cs typeface="Times New Roman" panose="02020603050405020304" pitchFamily="18" charset="0"/>
                        </a:rPr>
                        <a:t>75 marks</a:t>
                      </a:r>
                    </a:p>
                    <a:p>
                      <a:pPr>
                        <a:lnSpc>
                          <a:spcPct val="115000"/>
                        </a:lnSpc>
                        <a:spcAft>
                          <a:spcPts val="0"/>
                        </a:spcAft>
                      </a:pPr>
                      <a:r>
                        <a:rPr lang="en-GB" sz="1400" dirty="0">
                          <a:effectLst/>
                          <a:latin typeface="+mn-lt"/>
                          <a:ea typeface="Calibri" panose="020F0502020204030204" pitchFamily="34" charset="0"/>
                          <a:cs typeface="Times New Roman" panose="02020603050405020304" pitchFamily="18" charset="0"/>
                        </a:rPr>
                        <a:t>40% of A level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2518449"/>
                  </a:ext>
                </a:extLst>
              </a:tr>
              <a:tr h="1537696">
                <a:tc>
                  <a:txBody>
                    <a:bodyPr/>
                    <a:lstStyle/>
                    <a:p>
                      <a:pPr>
                        <a:lnSpc>
                          <a:spcPct val="115000"/>
                        </a:lnSpc>
                        <a:spcAft>
                          <a:spcPts val="0"/>
                        </a:spcAft>
                      </a:pPr>
                      <a:r>
                        <a:rPr lang="en-GB" sz="1400" dirty="0">
                          <a:effectLst/>
                          <a:latin typeface="+mn-lt"/>
                          <a:ea typeface="Calibri" panose="020F0502020204030204" pitchFamily="34" charset="0"/>
                          <a:cs typeface="Times New Roman" panose="02020603050405020304" pitchFamily="18" charset="0"/>
                        </a:rPr>
                        <a:t>Questions:</a:t>
                      </a:r>
                    </a:p>
                    <a:p>
                      <a:pPr>
                        <a:lnSpc>
                          <a:spcPct val="115000"/>
                        </a:lnSpc>
                        <a:spcAft>
                          <a:spcPts val="0"/>
                        </a:spcAft>
                      </a:pPr>
                      <a:r>
                        <a:rPr lang="en-GB" sz="1400" dirty="0">
                          <a:effectLst/>
                          <a:latin typeface="+mn-lt"/>
                          <a:ea typeface="Calibri" panose="020F0502020204030204" pitchFamily="34" charset="0"/>
                          <a:cs typeface="Times New Roman" panose="02020603050405020304" pitchFamily="18" charset="0"/>
                        </a:rPr>
                        <a:t>Section A: One compulsory question on an unseen passage (25 marks)</a:t>
                      </a:r>
                    </a:p>
                    <a:p>
                      <a:pPr>
                        <a:lnSpc>
                          <a:spcPct val="115000"/>
                        </a:lnSpc>
                        <a:spcAft>
                          <a:spcPts val="0"/>
                        </a:spcAft>
                      </a:pPr>
                      <a:r>
                        <a:rPr lang="en-GB" sz="1400" dirty="0">
                          <a:effectLst/>
                          <a:latin typeface="+mn-lt"/>
                          <a:ea typeface="Calibri" panose="020F0502020204030204" pitchFamily="34" charset="0"/>
                          <a:cs typeface="Times New Roman" panose="02020603050405020304" pitchFamily="18" charset="0"/>
                        </a:rPr>
                        <a:t>Section B: One essay question on set text (25 marks)</a:t>
                      </a:r>
                    </a:p>
                    <a:p>
                      <a:pPr>
                        <a:lnSpc>
                          <a:spcPct val="115000"/>
                        </a:lnSpc>
                        <a:spcAft>
                          <a:spcPts val="0"/>
                        </a:spcAft>
                      </a:pPr>
                      <a:r>
                        <a:rPr lang="en-GB" sz="1400" dirty="0">
                          <a:effectLst/>
                          <a:latin typeface="+mn-lt"/>
                          <a:ea typeface="Calibri" panose="020F0502020204030204" pitchFamily="34" charset="0"/>
                          <a:cs typeface="Times New Roman" panose="02020603050405020304" pitchFamily="18" charset="0"/>
                        </a:rPr>
                        <a:t>Section C: One essay question which connects two texts (25 marks)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5189411"/>
                  </a:ext>
                </a:extLst>
              </a:tr>
            </a:tbl>
          </a:graphicData>
        </a:graphic>
      </p:graphicFrame>
      <p:pic>
        <p:nvPicPr>
          <p:cNvPr id="2" name="Recorded Sound">
            <a:hlinkClick r:id="" action="ppaction://media"/>
            <a:extLst>
              <a:ext uri="{FF2B5EF4-FFF2-40B4-BE49-F238E27FC236}">
                <a16:creationId xmlns:a16="http://schemas.microsoft.com/office/drawing/2014/main" id="{0E25108D-0692-45DC-A3D9-288DC223A5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2474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7987"/>
            <a:ext cx="7811965" cy="878748"/>
          </a:xfrm>
          <a:solidFill>
            <a:srgbClr val="FFFF00"/>
          </a:solidFill>
        </p:spPr>
        <p:txBody>
          <a:bodyPr/>
          <a:lstStyle/>
          <a:p>
            <a:r>
              <a:rPr lang="en-GB" dirty="0"/>
              <a:t>The Elements of Crime Writing: </a:t>
            </a:r>
          </a:p>
        </p:txBody>
      </p:sp>
      <p:sp>
        <p:nvSpPr>
          <p:cNvPr id="3" name="Content Placeholder 2"/>
          <p:cNvSpPr>
            <a:spLocks noGrp="1"/>
          </p:cNvSpPr>
          <p:nvPr>
            <p:ph idx="1"/>
          </p:nvPr>
        </p:nvSpPr>
        <p:spPr>
          <a:xfrm>
            <a:off x="628651" y="1196753"/>
            <a:ext cx="8047805" cy="5553260"/>
          </a:xfrm>
        </p:spPr>
        <p:txBody>
          <a:bodyPr>
            <a:normAutofit fontScale="55000" lnSpcReduction="20000"/>
          </a:bodyPr>
          <a:lstStyle/>
          <a:p>
            <a:r>
              <a:rPr lang="en-GB" sz="3200" dirty="0">
                <a:latin typeface="Arial" panose="020B0604020202020204" pitchFamily="34" charset="0"/>
                <a:cs typeface="Arial" panose="020B0604020202020204" pitchFamily="34" charset="0"/>
              </a:rPr>
              <a:t>The significance of place/ setting </a:t>
            </a:r>
          </a:p>
          <a:p>
            <a:r>
              <a:rPr lang="en-GB" sz="3200" dirty="0">
                <a:latin typeface="Arial" panose="020B0604020202020204" pitchFamily="34" charset="0"/>
                <a:cs typeface="Arial" panose="020B0604020202020204" pitchFamily="34" charset="0"/>
              </a:rPr>
              <a:t>The criminal and the narrative voice  </a:t>
            </a:r>
          </a:p>
          <a:p>
            <a:r>
              <a:rPr lang="en-GB" sz="3200" dirty="0">
                <a:latin typeface="Arial" panose="020B0604020202020204" pitchFamily="34" charset="0"/>
                <a:cs typeface="Arial" panose="020B0604020202020204" pitchFamily="34" charset="0"/>
              </a:rPr>
              <a:t>Narrative structure (ways in which the criminal is revealed through their place in the structure of the narrative)</a:t>
            </a:r>
          </a:p>
          <a:p>
            <a:r>
              <a:rPr lang="en-GB" sz="3200" dirty="0">
                <a:latin typeface="Arial" panose="020B0604020202020204" pitchFamily="34" charset="0"/>
                <a:cs typeface="Arial" panose="020B0604020202020204" pitchFamily="34" charset="0"/>
              </a:rPr>
              <a:t>Narrative language e.g. confessional, self-justification etc </a:t>
            </a:r>
          </a:p>
          <a:p>
            <a:r>
              <a:rPr lang="en-GB" sz="3200" dirty="0">
                <a:latin typeface="Arial" panose="020B0604020202020204" pitchFamily="34" charset="0"/>
                <a:cs typeface="Arial" panose="020B0604020202020204" pitchFamily="34" charset="0"/>
              </a:rPr>
              <a:t>The criminal as a victim </a:t>
            </a:r>
          </a:p>
          <a:p>
            <a:r>
              <a:rPr lang="en-GB" sz="3200" dirty="0">
                <a:latin typeface="Arial" panose="020B0604020202020204" pitchFamily="34" charset="0"/>
                <a:cs typeface="Arial" panose="020B0604020202020204" pitchFamily="34" charset="0"/>
              </a:rPr>
              <a:t>The isolation of the criminal </a:t>
            </a:r>
          </a:p>
          <a:p>
            <a:r>
              <a:rPr lang="en-GB" sz="3200" dirty="0">
                <a:latin typeface="Arial" panose="020B0604020202020204" pitchFamily="34" charset="0"/>
                <a:cs typeface="Arial" panose="020B0604020202020204" pitchFamily="34" charset="0"/>
              </a:rPr>
              <a:t>The crime </a:t>
            </a:r>
          </a:p>
          <a:p>
            <a:r>
              <a:rPr lang="en-GB" sz="3200" dirty="0">
                <a:latin typeface="Arial" panose="020B0604020202020204" pitchFamily="34" charset="0"/>
                <a:cs typeface="Arial" panose="020B0604020202020204" pitchFamily="34" charset="0"/>
              </a:rPr>
              <a:t>Detection- focaliser or interpreter of stories</a:t>
            </a:r>
          </a:p>
          <a:p>
            <a:r>
              <a:rPr lang="en-GB" sz="3200" dirty="0">
                <a:latin typeface="Arial" panose="020B0604020202020204" pitchFamily="34" charset="0"/>
                <a:cs typeface="Arial" panose="020B0604020202020204" pitchFamily="34" charset="0"/>
              </a:rPr>
              <a:t>Crime writing as a moral genre (guilt, suffering, moral and social structures of the environment, law and justice, the consequence of the crime, religious implications)</a:t>
            </a:r>
          </a:p>
          <a:p>
            <a:r>
              <a:rPr lang="en-GB" sz="3200" dirty="0">
                <a:latin typeface="Arial" panose="020B0604020202020204" pitchFamily="34" charset="0"/>
                <a:cs typeface="Arial" panose="020B0604020202020204" pitchFamily="34" charset="0"/>
              </a:rPr>
              <a:t>Motives/motivations</a:t>
            </a:r>
          </a:p>
          <a:p>
            <a:r>
              <a:rPr lang="en-GB" sz="3200" dirty="0">
                <a:latin typeface="Arial" panose="020B0604020202020204" pitchFamily="34" charset="0"/>
                <a:cs typeface="Arial" panose="020B0604020202020204" pitchFamily="34" charset="0"/>
              </a:rPr>
              <a:t>The victim</a:t>
            </a:r>
          </a:p>
          <a:p>
            <a:r>
              <a:rPr lang="en-GB" sz="3200" dirty="0">
                <a:latin typeface="Arial" panose="020B0604020202020204" pitchFamily="34" charset="0"/>
                <a:cs typeface="Arial" panose="020B0604020202020204" pitchFamily="34" charset="0"/>
              </a:rPr>
              <a:t>Bodies and corpses (the way in which the corpse appears e.g. bloody and violent or brief description)</a:t>
            </a:r>
          </a:p>
          <a:p>
            <a:r>
              <a:rPr lang="en-GB" sz="3200" dirty="0">
                <a:latin typeface="Arial" panose="020B0604020202020204" pitchFamily="34" charset="0"/>
                <a:cs typeface="Arial" panose="020B0604020202020204" pitchFamily="34" charset="0"/>
              </a:rPr>
              <a:t>Guilt</a:t>
            </a:r>
          </a:p>
          <a:p>
            <a:r>
              <a:rPr lang="en-GB" sz="3200" dirty="0">
                <a:latin typeface="Arial" panose="020B0604020202020204" pitchFamily="34" charset="0"/>
                <a:cs typeface="Arial" panose="020B0604020202020204" pitchFamily="34" charset="0"/>
              </a:rPr>
              <a:t>Punishments administered by society and law (justice- as an abstract and moral concept, law- as a series of rules set down by specific human societies)</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4" name="Recorded Sound">
            <a:hlinkClick r:id="" action="ppaction://media"/>
            <a:extLst>
              <a:ext uri="{FF2B5EF4-FFF2-40B4-BE49-F238E27FC236}">
                <a16:creationId xmlns:a16="http://schemas.microsoft.com/office/drawing/2014/main" id="{4929BA7A-5FC7-4AD3-B252-A2983EC9A6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04248" y="2819400"/>
            <a:ext cx="609600" cy="609600"/>
          </a:xfrm>
          <a:prstGeom prst="rect">
            <a:avLst/>
          </a:prstGeom>
        </p:spPr>
      </p:pic>
    </p:spTree>
    <p:extLst>
      <p:ext uri="{BB962C8B-B14F-4D97-AF65-F5344CB8AC3E}">
        <p14:creationId xmlns:p14="http://schemas.microsoft.com/office/powerpoint/2010/main" val="131511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562</TotalTime>
  <Words>655</Words>
  <Application>Microsoft Office PowerPoint</Application>
  <PresentationFormat>On-screen Show (4:3)</PresentationFormat>
  <Paragraphs>60</Paragraphs>
  <Slides>7</Slides>
  <Notes>0</Notes>
  <HiddenSlides>0</HiddenSlides>
  <MMClips>8</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vt:i4>
      </vt:variant>
    </vt:vector>
  </HeadingPairs>
  <TitlesOfParts>
    <vt:vector size="16" baseType="lpstr">
      <vt:lpstr>Arial</vt:lpstr>
      <vt:lpstr>Calibri</vt:lpstr>
      <vt:lpstr>Symbol</vt:lpstr>
      <vt:lpstr>Times New Roman</vt:lpstr>
      <vt:lpstr>Tw Cen MT</vt:lpstr>
      <vt:lpstr>Tw Cen MT Condensed</vt:lpstr>
      <vt:lpstr>Wingdings 3</vt:lpstr>
      <vt:lpstr>Office Theme</vt:lpstr>
      <vt:lpstr>Integral</vt:lpstr>
      <vt:lpstr>Introduction to A Level English Literature (Lit B AQA)</vt:lpstr>
      <vt:lpstr>PowerPoint Presentation</vt:lpstr>
      <vt:lpstr>PowerPoint Presentation</vt:lpstr>
      <vt:lpstr>Aspects of Tragedy</vt:lpstr>
      <vt:lpstr>Paper 2  Elements of Crime Writing </vt:lpstr>
      <vt:lpstr>PowerPoint Presentation</vt:lpstr>
      <vt:lpstr>The Elements of Crime Writing: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 Level English</dc:title>
  <dc:creator>H Bell</dc:creator>
  <cp:lastModifiedBy>SHunter2</cp:lastModifiedBy>
  <cp:revision>25</cp:revision>
  <dcterms:created xsi:type="dcterms:W3CDTF">2014-10-14T09:11:46Z</dcterms:created>
  <dcterms:modified xsi:type="dcterms:W3CDTF">2021-02-05T12:11:20Z</dcterms:modified>
</cp:coreProperties>
</file>