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313" r:id="rId5"/>
    <p:sldId id="312" r:id="rId6"/>
    <p:sldId id="315" r:id="rId7"/>
    <p:sldId id="316" r:id="rId8"/>
    <p:sldId id="323" r:id="rId9"/>
    <p:sldId id="324" r:id="rId10"/>
    <p:sldId id="317" r:id="rId11"/>
    <p:sldId id="318" r:id="rId12"/>
    <p:sldId id="319" r:id="rId13"/>
    <p:sldId id="320" r:id="rId14"/>
    <p:sldId id="321" r:id="rId15"/>
    <p:sldId id="322" r:id="rId16"/>
    <p:sldId id="314" r:id="rId17"/>
    <p:sldId id="32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8302F9-AB91-4797-8D56-C31DE496E43B}" v="217" dt="2021-01-26T17:14:18.772"/>
    <p1510:client id="{A30425CB-654C-D5B2-8E46-57161BD38576}" v="1" dt="2021-01-28T13:19:36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19" autoAdjust="0"/>
  </p:normalViewPr>
  <p:slideViewPr>
    <p:cSldViewPr snapToGrid="0">
      <p:cViewPr>
        <p:scale>
          <a:sx n="98" d="100"/>
          <a:sy n="98" d="100"/>
        </p:scale>
        <p:origin x="1014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 Bell" userId="S::lbell@gshs.org.uk::033dad4d-1c7f-44d0-8bd6-e639bde4c6d8" providerId="AD" clId="Web-{A30425CB-654C-D5B2-8E46-57161BD38576}"/>
    <pc:docChg chg="modSld">
      <pc:chgData name="L Bell" userId="S::lbell@gshs.org.uk::033dad4d-1c7f-44d0-8bd6-e639bde4c6d8" providerId="AD" clId="Web-{A30425CB-654C-D5B2-8E46-57161BD38576}" dt="2021-01-28T13:19:36.121" v="0" actId="1076"/>
      <pc:docMkLst>
        <pc:docMk/>
      </pc:docMkLst>
      <pc:sldChg chg="modSp">
        <pc:chgData name="L Bell" userId="S::lbell@gshs.org.uk::033dad4d-1c7f-44d0-8bd6-e639bde4c6d8" providerId="AD" clId="Web-{A30425CB-654C-D5B2-8E46-57161BD38576}" dt="2021-01-28T13:19:36.121" v="0" actId="1076"/>
        <pc:sldMkLst>
          <pc:docMk/>
          <pc:sldMk cId="108815108" sldId="312"/>
        </pc:sldMkLst>
        <pc:picChg chg="mod">
          <ac:chgData name="L Bell" userId="S::lbell@gshs.org.uk::033dad4d-1c7f-44d0-8bd6-e639bde4c6d8" providerId="AD" clId="Web-{A30425CB-654C-D5B2-8E46-57161BD38576}" dt="2021-01-28T13:19:36.121" v="0" actId="1076"/>
          <ac:picMkLst>
            <pc:docMk/>
            <pc:sldMk cId="108815108" sldId="312"/>
            <ac:picMk id="4" creationId="{36E23DE6-5999-4579-8CE2-5A09B47F1DF6}"/>
          </ac:picMkLst>
        </pc:picChg>
      </pc:sldChg>
    </pc:docChg>
  </pc:docChgLst>
  <pc:docChgLst>
    <pc:chgData name="Sarah" userId="6ac09cc5-1f2f-4b2f-9223-aeeca15c6143" providerId="ADAL" clId="{448302F9-AB91-4797-8D56-C31DE496E43B}"/>
    <pc:docChg chg="custSel addSld delSld modSld">
      <pc:chgData name="Sarah" userId="6ac09cc5-1f2f-4b2f-9223-aeeca15c6143" providerId="ADAL" clId="{448302F9-AB91-4797-8D56-C31DE496E43B}" dt="2021-01-26T17:14:18.772" v="230"/>
      <pc:docMkLst>
        <pc:docMk/>
      </pc:docMkLst>
      <pc:sldChg chg="addSp modSp">
        <pc:chgData name="Sarah" userId="6ac09cc5-1f2f-4b2f-9223-aeeca15c6143" providerId="ADAL" clId="{448302F9-AB91-4797-8D56-C31DE496E43B}" dt="2021-01-26T16:50:13.232" v="3"/>
        <pc:sldMkLst>
          <pc:docMk/>
          <pc:sldMk cId="108815108" sldId="312"/>
        </pc:sldMkLst>
        <pc:picChg chg="add mod">
          <ac:chgData name="Sarah" userId="6ac09cc5-1f2f-4b2f-9223-aeeca15c6143" providerId="ADAL" clId="{448302F9-AB91-4797-8D56-C31DE496E43B}" dt="2021-01-26T16:50:13.232" v="3"/>
          <ac:picMkLst>
            <pc:docMk/>
            <pc:sldMk cId="108815108" sldId="312"/>
            <ac:picMk id="4" creationId="{36E23DE6-5999-4579-8CE2-5A09B47F1DF6}"/>
          </ac:picMkLst>
        </pc:picChg>
      </pc:sldChg>
      <pc:sldChg chg="addSp delSp modSp modTransition modAnim">
        <pc:chgData name="Sarah" userId="6ac09cc5-1f2f-4b2f-9223-aeeca15c6143" providerId="ADAL" clId="{448302F9-AB91-4797-8D56-C31DE496E43B}" dt="2021-01-26T16:49:22.704" v="2"/>
        <pc:sldMkLst>
          <pc:docMk/>
          <pc:sldMk cId="2208911209" sldId="313"/>
        </pc:sldMkLst>
        <pc:picChg chg="add del mod">
          <ac:chgData name="Sarah" userId="6ac09cc5-1f2f-4b2f-9223-aeeca15c6143" providerId="ADAL" clId="{448302F9-AB91-4797-8D56-C31DE496E43B}" dt="2021-01-26T16:49:10.305" v="1"/>
          <ac:picMkLst>
            <pc:docMk/>
            <pc:sldMk cId="2208911209" sldId="313"/>
            <ac:picMk id="3" creationId="{88862319-4E66-4B07-B9F2-999960DDDCC7}"/>
          </ac:picMkLst>
        </pc:picChg>
        <pc:picChg chg="add mod">
          <ac:chgData name="Sarah" userId="6ac09cc5-1f2f-4b2f-9223-aeeca15c6143" providerId="ADAL" clId="{448302F9-AB91-4797-8D56-C31DE496E43B}" dt="2021-01-26T16:49:22.704" v="2"/>
          <ac:picMkLst>
            <pc:docMk/>
            <pc:sldMk cId="2208911209" sldId="313"/>
            <ac:picMk id="4" creationId="{BDA14E45-4CDE-47EF-A7A9-27217A688817}"/>
          </ac:picMkLst>
        </pc:picChg>
      </pc:sldChg>
      <pc:sldChg chg="add">
        <pc:chgData name="Sarah" userId="6ac09cc5-1f2f-4b2f-9223-aeeca15c6143" providerId="ADAL" clId="{448302F9-AB91-4797-8D56-C31DE496E43B}" dt="2021-01-26T17:09:38.792" v="225"/>
        <pc:sldMkLst>
          <pc:docMk/>
          <pc:sldMk cId="363938947" sldId="314"/>
        </pc:sldMkLst>
      </pc:sldChg>
      <pc:sldChg chg="addSp modSp">
        <pc:chgData name="Sarah" userId="6ac09cc5-1f2f-4b2f-9223-aeeca15c6143" providerId="ADAL" clId="{448302F9-AB91-4797-8D56-C31DE496E43B}" dt="2021-01-26T16:51:00.171" v="4"/>
        <pc:sldMkLst>
          <pc:docMk/>
          <pc:sldMk cId="2355399041" sldId="315"/>
        </pc:sldMkLst>
        <pc:picChg chg="add mod">
          <ac:chgData name="Sarah" userId="6ac09cc5-1f2f-4b2f-9223-aeeca15c6143" providerId="ADAL" clId="{448302F9-AB91-4797-8D56-C31DE496E43B}" dt="2021-01-26T16:51:00.171" v="4"/>
          <ac:picMkLst>
            <pc:docMk/>
            <pc:sldMk cId="2355399041" sldId="315"/>
            <ac:picMk id="4" creationId="{50F18EEF-D007-44DD-AC62-B8E2536BFD05}"/>
          </ac:picMkLst>
        </pc:picChg>
      </pc:sldChg>
      <pc:sldChg chg="addSp modSp">
        <pc:chgData name="Sarah" userId="6ac09cc5-1f2f-4b2f-9223-aeeca15c6143" providerId="ADAL" clId="{448302F9-AB91-4797-8D56-C31DE496E43B}" dt="2021-01-26T16:52:08.734" v="5"/>
        <pc:sldMkLst>
          <pc:docMk/>
          <pc:sldMk cId="565487584" sldId="316"/>
        </pc:sldMkLst>
        <pc:picChg chg="add mod">
          <ac:chgData name="Sarah" userId="6ac09cc5-1f2f-4b2f-9223-aeeca15c6143" providerId="ADAL" clId="{448302F9-AB91-4797-8D56-C31DE496E43B}" dt="2021-01-26T16:52:08.734" v="5"/>
          <ac:picMkLst>
            <pc:docMk/>
            <pc:sldMk cId="565487584" sldId="316"/>
            <ac:picMk id="5" creationId="{EA9D2094-9A5F-42C8-AE68-AB84BD4C721B}"/>
          </ac:picMkLst>
        </pc:picChg>
      </pc:sldChg>
      <pc:sldChg chg="addSp modSp">
        <pc:chgData name="Sarah" userId="6ac09cc5-1f2f-4b2f-9223-aeeca15c6143" providerId="ADAL" clId="{448302F9-AB91-4797-8D56-C31DE496E43B}" dt="2021-01-26T16:59:09.514" v="8"/>
        <pc:sldMkLst>
          <pc:docMk/>
          <pc:sldMk cId="2932334306" sldId="317"/>
        </pc:sldMkLst>
        <pc:picChg chg="add mod">
          <ac:chgData name="Sarah" userId="6ac09cc5-1f2f-4b2f-9223-aeeca15c6143" providerId="ADAL" clId="{448302F9-AB91-4797-8D56-C31DE496E43B}" dt="2021-01-26T16:59:09.514" v="8"/>
          <ac:picMkLst>
            <pc:docMk/>
            <pc:sldMk cId="2932334306" sldId="317"/>
            <ac:picMk id="5" creationId="{4508FE63-9F3E-48D8-95D6-7DD7210B19D5}"/>
          </ac:picMkLst>
        </pc:picChg>
      </pc:sldChg>
      <pc:sldChg chg="addSp delSp modSp modTransition modAnim">
        <pc:chgData name="Sarah" userId="6ac09cc5-1f2f-4b2f-9223-aeeca15c6143" providerId="ADAL" clId="{448302F9-AB91-4797-8D56-C31DE496E43B}" dt="2021-01-26T17:01:20.988" v="11"/>
        <pc:sldMkLst>
          <pc:docMk/>
          <pc:sldMk cId="1240405697" sldId="318"/>
        </pc:sldMkLst>
        <pc:picChg chg="add del mod">
          <ac:chgData name="Sarah" userId="6ac09cc5-1f2f-4b2f-9223-aeeca15c6143" providerId="ADAL" clId="{448302F9-AB91-4797-8D56-C31DE496E43B}" dt="2021-01-26T17:00:18.029" v="10"/>
          <ac:picMkLst>
            <pc:docMk/>
            <pc:sldMk cId="1240405697" sldId="318"/>
            <ac:picMk id="4" creationId="{B9698E7E-5182-43E9-B760-72B8B6E9F18B}"/>
          </ac:picMkLst>
        </pc:picChg>
        <pc:picChg chg="add mod">
          <ac:chgData name="Sarah" userId="6ac09cc5-1f2f-4b2f-9223-aeeca15c6143" providerId="ADAL" clId="{448302F9-AB91-4797-8D56-C31DE496E43B}" dt="2021-01-26T17:01:20.988" v="11"/>
          <ac:picMkLst>
            <pc:docMk/>
            <pc:sldMk cId="1240405697" sldId="318"/>
            <ac:picMk id="5" creationId="{9703A588-AC91-4561-AD3A-5F132851D5F3}"/>
          </ac:picMkLst>
        </pc:picChg>
      </pc:sldChg>
      <pc:sldChg chg="addSp delSp modSp modTransition modAnim">
        <pc:chgData name="Sarah" userId="6ac09cc5-1f2f-4b2f-9223-aeeca15c6143" providerId="ADAL" clId="{448302F9-AB91-4797-8D56-C31DE496E43B}" dt="2021-01-26T17:02:34.673" v="14"/>
        <pc:sldMkLst>
          <pc:docMk/>
          <pc:sldMk cId="3161746184" sldId="319"/>
        </pc:sldMkLst>
        <pc:picChg chg="add del mod">
          <ac:chgData name="Sarah" userId="6ac09cc5-1f2f-4b2f-9223-aeeca15c6143" providerId="ADAL" clId="{448302F9-AB91-4797-8D56-C31DE496E43B}" dt="2021-01-26T17:02:12.348" v="13"/>
          <ac:picMkLst>
            <pc:docMk/>
            <pc:sldMk cId="3161746184" sldId="319"/>
            <ac:picMk id="4" creationId="{B97314ED-8C24-45C7-9902-CB7254393F03}"/>
          </ac:picMkLst>
        </pc:picChg>
        <pc:picChg chg="add mod">
          <ac:chgData name="Sarah" userId="6ac09cc5-1f2f-4b2f-9223-aeeca15c6143" providerId="ADAL" clId="{448302F9-AB91-4797-8D56-C31DE496E43B}" dt="2021-01-26T17:02:34.673" v="14"/>
          <ac:picMkLst>
            <pc:docMk/>
            <pc:sldMk cId="3161746184" sldId="319"/>
            <ac:picMk id="5" creationId="{3E225F94-7524-4E57-BF48-EE8CC0E42953}"/>
          </ac:picMkLst>
        </pc:picChg>
      </pc:sldChg>
      <pc:sldChg chg="addSp delSp modSp modTransition modAnim">
        <pc:chgData name="Sarah" userId="6ac09cc5-1f2f-4b2f-9223-aeeca15c6143" providerId="ADAL" clId="{448302F9-AB91-4797-8D56-C31DE496E43B}" dt="2021-01-26T17:03:31.561" v="16"/>
        <pc:sldMkLst>
          <pc:docMk/>
          <pc:sldMk cId="136114963" sldId="320"/>
        </pc:sldMkLst>
        <pc:picChg chg="add del mod">
          <ac:chgData name="Sarah" userId="6ac09cc5-1f2f-4b2f-9223-aeeca15c6143" providerId="ADAL" clId="{448302F9-AB91-4797-8D56-C31DE496E43B}" dt="2021-01-26T17:03:08.113" v="15"/>
          <ac:picMkLst>
            <pc:docMk/>
            <pc:sldMk cId="136114963" sldId="320"/>
            <ac:picMk id="4" creationId="{45289187-77D7-443E-9279-E25E8CD55E95}"/>
          </ac:picMkLst>
        </pc:picChg>
        <pc:picChg chg="add mod">
          <ac:chgData name="Sarah" userId="6ac09cc5-1f2f-4b2f-9223-aeeca15c6143" providerId="ADAL" clId="{448302F9-AB91-4797-8D56-C31DE496E43B}" dt="2021-01-26T17:03:31.561" v="16"/>
          <ac:picMkLst>
            <pc:docMk/>
            <pc:sldMk cId="136114963" sldId="320"/>
            <ac:picMk id="5" creationId="{C82D8F43-0AC1-4BC1-845D-503F6D2260DA}"/>
          </ac:picMkLst>
        </pc:picChg>
      </pc:sldChg>
      <pc:sldChg chg="addSp modSp">
        <pc:chgData name="Sarah" userId="6ac09cc5-1f2f-4b2f-9223-aeeca15c6143" providerId="ADAL" clId="{448302F9-AB91-4797-8D56-C31DE496E43B}" dt="2021-01-26T17:04:17.405" v="17"/>
        <pc:sldMkLst>
          <pc:docMk/>
          <pc:sldMk cId="415374337" sldId="321"/>
        </pc:sldMkLst>
        <pc:picChg chg="add mod">
          <ac:chgData name="Sarah" userId="6ac09cc5-1f2f-4b2f-9223-aeeca15c6143" providerId="ADAL" clId="{448302F9-AB91-4797-8D56-C31DE496E43B}" dt="2021-01-26T17:04:17.405" v="17"/>
          <ac:picMkLst>
            <pc:docMk/>
            <pc:sldMk cId="415374337" sldId="321"/>
            <ac:picMk id="4" creationId="{ABEC52DB-EC66-4B34-81BD-BB1FB752DB90}"/>
          </ac:picMkLst>
        </pc:picChg>
      </pc:sldChg>
      <pc:sldChg chg="addSp modSp">
        <pc:chgData name="Sarah" userId="6ac09cc5-1f2f-4b2f-9223-aeeca15c6143" providerId="ADAL" clId="{448302F9-AB91-4797-8D56-C31DE496E43B}" dt="2021-01-26T17:06:02.772" v="18"/>
        <pc:sldMkLst>
          <pc:docMk/>
          <pc:sldMk cId="3938360375" sldId="322"/>
        </pc:sldMkLst>
        <pc:picChg chg="add mod">
          <ac:chgData name="Sarah" userId="6ac09cc5-1f2f-4b2f-9223-aeeca15c6143" providerId="ADAL" clId="{448302F9-AB91-4797-8D56-C31DE496E43B}" dt="2021-01-26T17:06:02.772" v="18"/>
          <ac:picMkLst>
            <pc:docMk/>
            <pc:sldMk cId="3938360375" sldId="322"/>
            <ac:picMk id="4" creationId="{5D9B8841-940A-4CD1-B08A-C2D3BD5DBF7A}"/>
          </ac:picMkLst>
        </pc:picChg>
      </pc:sldChg>
      <pc:sldChg chg="addSp modSp">
        <pc:chgData name="Sarah" userId="6ac09cc5-1f2f-4b2f-9223-aeeca15c6143" providerId="ADAL" clId="{448302F9-AB91-4797-8D56-C31DE496E43B}" dt="2021-01-26T16:54:00.239" v="6"/>
        <pc:sldMkLst>
          <pc:docMk/>
          <pc:sldMk cId="3659480236" sldId="323"/>
        </pc:sldMkLst>
        <pc:picChg chg="add mod">
          <ac:chgData name="Sarah" userId="6ac09cc5-1f2f-4b2f-9223-aeeca15c6143" providerId="ADAL" clId="{448302F9-AB91-4797-8D56-C31DE496E43B}" dt="2021-01-26T16:54:00.239" v="6"/>
          <ac:picMkLst>
            <pc:docMk/>
            <pc:sldMk cId="3659480236" sldId="323"/>
            <ac:picMk id="5" creationId="{8804E7C3-FD7D-4E9E-AD8E-E63755959339}"/>
          </ac:picMkLst>
        </pc:picChg>
      </pc:sldChg>
      <pc:sldChg chg="addSp modSp">
        <pc:chgData name="Sarah" userId="6ac09cc5-1f2f-4b2f-9223-aeeca15c6143" providerId="ADAL" clId="{448302F9-AB91-4797-8D56-C31DE496E43B}" dt="2021-01-26T16:57:45.311" v="7"/>
        <pc:sldMkLst>
          <pc:docMk/>
          <pc:sldMk cId="1195946810" sldId="324"/>
        </pc:sldMkLst>
        <pc:picChg chg="add mod">
          <ac:chgData name="Sarah" userId="6ac09cc5-1f2f-4b2f-9223-aeeca15c6143" providerId="ADAL" clId="{448302F9-AB91-4797-8D56-C31DE496E43B}" dt="2021-01-26T16:57:45.311" v="7"/>
          <ac:picMkLst>
            <pc:docMk/>
            <pc:sldMk cId="1195946810" sldId="324"/>
            <ac:picMk id="4" creationId="{7DBF31DB-38F1-49FC-86A7-3A97B2F94A80}"/>
          </ac:picMkLst>
        </pc:picChg>
      </pc:sldChg>
      <pc:sldChg chg="addSp delSp modSp add modTransition modAnim">
        <pc:chgData name="Sarah" userId="6ac09cc5-1f2f-4b2f-9223-aeeca15c6143" providerId="ADAL" clId="{448302F9-AB91-4797-8D56-C31DE496E43B}" dt="2021-01-26T17:14:18.772" v="230"/>
        <pc:sldMkLst>
          <pc:docMk/>
          <pc:sldMk cId="2836360035" sldId="325"/>
        </pc:sldMkLst>
        <pc:spChg chg="mod">
          <ac:chgData name="Sarah" userId="6ac09cc5-1f2f-4b2f-9223-aeeca15c6143" providerId="ADAL" clId="{448302F9-AB91-4797-8D56-C31DE496E43B}" dt="2021-01-26T17:06:52.120" v="34" actId="20577"/>
          <ac:spMkLst>
            <pc:docMk/>
            <pc:sldMk cId="2836360035" sldId="325"/>
            <ac:spMk id="2" creationId="{B291171C-40E7-4954-A3A5-E20FAF5E490A}"/>
          </ac:spMkLst>
        </pc:spChg>
        <pc:spChg chg="mod">
          <ac:chgData name="Sarah" userId="6ac09cc5-1f2f-4b2f-9223-aeeca15c6143" providerId="ADAL" clId="{448302F9-AB91-4797-8D56-C31DE496E43B}" dt="2021-01-26T17:08:01.021" v="223" actId="20577"/>
          <ac:spMkLst>
            <pc:docMk/>
            <pc:sldMk cId="2836360035" sldId="325"/>
            <ac:spMk id="3" creationId="{01D98F56-92E5-470D-B62E-B23AAF927C8C}"/>
          </ac:spMkLst>
        </pc:spChg>
        <pc:picChg chg="del">
          <ac:chgData name="Sarah" userId="6ac09cc5-1f2f-4b2f-9223-aeeca15c6143" providerId="ADAL" clId="{448302F9-AB91-4797-8D56-C31DE496E43B}" dt="2021-01-26T17:12:18" v="227"/>
          <ac:picMkLst>
            <pc:docMk/>
            <pc:sldMk cId="2836360035" sldId="325"/>
            <ac:picMk id="4" creationId="{5D9B8841-940A-4CD1-B08A-C2D3BD5DBF7A}"/>
          </ac:picMkLst>
        </pc:picChg>
        <pc:picChg chg="add del mod">
          <ac:chgData name="Sarah" userId="6ac09cc5-1f2f-4b2f-9223-aeeca15c6143" providerId="ADAL" clId="{448302F9-AB91-4797-8D56-C31DE496E43B}" dt="2021-01-26T17:13:39.606" v="229"/>
          <ac:picMkLst>
            <pc:docMk/>
            <pc:sldMk cId="2836360035" sldId="325"/>
            <ac:picMk id="5" creationId="{52EF015B-6FC1-4A14-8191-40D052628020}"/>
          </ac:picMkLst>
        </pc:picChg>
        <pc:picChg chg="add mod">
          <ac:chgData name="Sarah" userId="6ac09cc5-1f2f-4b2f-9223-aeeca15c6143" providerId="ADAL" clId="{448302F9-AB91-4797-8D56-C31DE496E43B}" dt="2021-01-26T17:14:18.772" v="230"/>
          <ac:picMkLst>
            <pc:docMk/>
            <pc:sldMk cId="2836360035" sldId="325"/>
            <ac:picMk id="6" creationId="{144527B4-0447-414E-8CB0-AFA881A2F04D}"/>
          </ac:picMkLst>
        </pc:picChg>
      </pc:sldChg>
      <pc:sldChg chg="add del">
        <pc:chgData name="Sarah" userId="6ac09cc5-1f2f-4b2f-9223-aeeca15c6143" providerId="ADAL" clId="{448302F9-AB91-4797-8D56-C31DE496E43B}" dt="2021-01-26T17:09:41.266" v="226" actId="2696"/>
        <pc:sldMkLst>
          <pc:docMk/>
          <pc:sldMk cId="1667746577" sldId="32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8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9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43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2853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252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141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70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1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2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0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9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2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48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1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30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0715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hyperlink" Target="mailto:sfearnley@gshs.org.uk" TargetMode="Externa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hyperlink" Target="https://www.youtube.com/watch?v=VYOjWnS4cMY&amp;ab_channel=ChildishGambinoVEVO" TargetMode="Externa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hyperlink" Target="http://resource.download.wjec.co.uk.s3.amazonaws.com/vtc/2014-15/Int_Media/unit2/unit2.html#page1" TargetMode="Externa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05AC74-6838-4CD9-B157-B3BB3E2F5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211" y="1322715"/>
            <a:ext cx="4284217" cy="220086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Intro to A-Level </a:t>
            </a:r>
            <a:r>
              <a:rPr lang="en-US" sz="6000" b="1" dirty="0"/>
              <a:t>Media Studies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F77B6F-AF8C-4BB3-8209-AEF2A4063F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250" t="15048" r="23607" b="69968"/>
          <a:stretch/>
        </p:blipFill>
        <p:spPr>
          <a:xfrm>
            <a:off x="113211" y="4146016"/>
            <a:ext cx="1724297" cy="108857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A14E45-4CDE-47EF-A7A9-27217A688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6"/>
    </mc:Choice>
    <mc:Fallback xmlns="">
      <p:transition spd="slow" advTm="7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171C-40E7-4954-A3A5-E20FAF5E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68" y="94927"/>
            <a:ext cx="11755119" cy="841695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Activity 2 – Advert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98F56-92E5-470D-B62E-B23AAF927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268" y="1097676"/>
            <a:ext cx="5043034" cy="5674350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36900" indent="0" algn="ctr">
              <a:buNone/>
            </a:pPr>
            <a:r>
              <a:rPr lang="en-GB" sz="2400" b="1" u="sng" dirty="0">
                <a:solidFill>
                  <a:srgbClr val="FF0000"/>
                </a:solidFill>
              </a:rPr>
              <a:t>Advertising and marketing Media Language Analysis</a:t>
            </a:r>
            <a:r>
              <a:rPr lang="en-GB" sz="2400" dirty="0">
                <a:solidFill>
                  <a:srgbClr val="FF0000"/>
                </a:solidFill>
              </a:rPr>
              <a:t>:</a:t>
            </a:r>
          </a:p>
          <a:p>
            <a:pPr marL="36900" indent="0">
              <a:buNone/>
            </a:pPr>
            <a:r>
              <a:rPr lang="en-GB" sz="3600" u="sng" dirty="0"/>
              <a:t>Analyse the following questions for each advert</a:t>
            </a:r>
            <a:r>
              <a:rPr lang="en-GB" sz="3600" dirty="0"/>
              <a:t>:</a:t>
            </a:r>
          </a:p>
          <a:p>
            <a:pPr marL="36900" indent="0">
              <a:buNone/>
            </a:pPr>
            <a:r>
              <a:rPr lang="en-GB" sz="4400" dirty="0"/>
              <a:t>•</a:t>
            </a:r>
            <a:r>
              <a:rPr lang="en-GB" sz="4000" dirty="0"/>
              <a:t>How does each advert work? </a:t>
            </a:r>
          </a:p>
          <a:p>
            <a:pPr marL="36900" indent="0">
              <a:buNone/>
            </a:pPr>
            <a:r>
              <a:rPr lang="en-GB" sz="4000" dirty="0"/>
              <a:t>•What is each advert communicating? What does it say about the product? (Connotations given off)</a:t>
            </a:r>
          </a:p>
          <a:p>
            <a:pPr marL="36900" indent="0">
              <a:buNone/>
            </a:pPr>
            <a:r>
              <a:rPr lang="en-GB" sz="4000" dirty="0"/>
              <a:t>•How is appeal created? (USP)</a:t>
            </a:r>
          </a:p>
          <a:p>
            <a:pPr marL="36900" indent="0">
              <a:buNone/>
            </a:pPr>
            <a:r>
              <a:rPr lang="en-GB" sz="4000" dirty="0"/>
              <a:t>•Who would the advert appeal to and why?</a:t>
            </a:r>
          </a:p>
          <a:p>
            <a:pPr marL="36900" indent="0">
              <a:buNone/>
            </a:pPr>
            <a:endParaRPr lang="en-GB" sz="4000" dirty="0"/>
          </a:p>
          <a:p>
            <a:pPr marL="36900" indent="0">
              <a:buNone/>
            </a:pPr>
            <a:endParaRPr lang="en-GB" sz="4000" dirty="0"/>
          </a:p>
        </p:txBody>
      </p:sp>
      <p:pic>
        <p:nvPicPr>
          <p:cNvPr id="2050" name="Picture 2" descr="Whiskas Print Advert By BBDO: Big Cat-Small Cat, Antelope | Ads of the  World™">
            <a:extLst>
              <a:ext uri="{FF2B5EF4-FFF2-40B4-BE49-F238E27FC236}">
                <a16:creationId xmlns:a16="http://schemas.microsoft.com/office/drawing/2014/main" id="{54F547CC-5BFD-4904-AF11-683CA78B0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034" y="1304823"/>
            <a:ext cx="6663448" cy="461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2D8F43-0AC1-4BC1-845D-503F6D2260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11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77"/>
    </mc:Choice>
    <mc:Fallback xmlns="">
      <p:transition spd="slow" advTm="1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171C-40E7-4954-A3A5-E20FAF5E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64" y="94927"/>
            <a:ext cx="11862123" cy="841695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Activity 2 – Advert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98F56-92E5-470D-B62E-B23AAF927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264" y="1076669"/>
            <a:ext cx="4955485" cy="5674350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36900" indent="0" algn="ctr">
              <a:buNone/>
            </a:pPr>
            <a:r>
              <a:rPr lang="en-GB" sz="2400" b="1" u="sng" dirty="0">
                <a:solidFill>
                  <a:srgbClr val="FF0000"/>
                </a:solidFill>
              </a:rPr>
              <a:t>Advertising and marketing Media Language Analysis</a:t>
            </a:r>
            <a:r>
              <a:rPr lang="en-GB" sz="2400" dirty="0">
                <a:solidFill>
                  <a:srgbClr val="FF0000"/>
                </a:solidFill>
              </a:rPr>
              <a:t>:</a:t>
            </a:r>
          </a:p>
          <a:p>
            <a:pPr marL="36900" indent="0">
              <a:buNone/>
            </a:pPr>
            <a:r>
              <a:rPr lang="en-GB" sz="3600" u="sng" dirty="0"/>
              <a:t>Analyse the following questions for each advert</a:t>
            </a:r>
            <a:r>
              <a:rPr lang="en-GB" sz="3600" dirty="0"/>
              <a:t>:</a:t>
            </a:r>
          </a:p>
          <a:p>
            <a:pPr marL="36900" indent="0">
              <a:buNone/>
            </a:pPr>
            <a:r>
              <a:rPr lang="en-GB" sz="4400" dirty="0"/>
              <a:t>•</a:t>
            </a:r>
            <a:r>
              <a:rPr lang="en-GB" sz="4000" dirty="0"/>
              <a:t>How does each advert work? </a:t>
            </a:r>
          </a:p>
          <a:p>
            <a:pPr marL="36900" indent="0">
              <a:buNone/>
            </a:pPr>
            <a:r>
              <a:rPr lang="en-GB" sz="4000" dirty="0"/>
              <a:t>•What is each advert communicating? What does it say about the product? (Connotations given off)</a:t>
            </a:r>
          </a:p>
          <a:p>
            <a:pPr marL="36900" indent="0">
              <a:buNone/>
            </a:pPr>
            <a:r>
              <a:rPr lang="en-GB" sz="4000" dirty="0"/>
              <a:t>•How is appeal created? (USP)</a:t>
            </a:r>
          </a:p>
          <a:p>
            <a:pPr marL="36900" indent="0">
              <a:buNone/>
            </a:pPr>
            <a:r>
              <a:rPr lang="en-GB" sz="4000" dirty="0"/>
              <a:t>•Who would the advert appeal to and why?</a:t>
            </a:r>
          </a:p>
          <a:p>
            <a:pPr marL="36900" indent="0">
              <a:buNone/>
            </a:pPr>
            <a:endParaRPr lang="en-GB" sz="4000" dirty="0"/>
          </a:p>
          <a:p>
            <a:pPr marL="36900" indent="0">
              <a:buNone/>
            </a:pPr>
            <a:endParaRPr lang="en-GB" sz="4000" dirty="0"/>
          </a:p>
        </p:txBody>
      </p:sp>
      <p:pic>
        <p:nvPicPr>
          <p:cNvPr id="3074" name="Picture 2" descr="The Influencer – Techniques used by modern day ventriloquists">
            <a:extLst>
              <a:ext uri="{FF2B5EF4-FFF2-40B4-BE49-F238E27FC236}">
                <a16:creationId xmlns:a16="http://schemas.microsoft.com/office/drawing/2014/main" id="{20FF644E-27BE-42CA-91D8-DC5CBBCA8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298" y="1010900"/>
            <a:ext cx="6900152" cy="575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EC52DB-EC66-4B34-81BD-BB1FB752DB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37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70"/>
    </mc:Choice>
    <mc:Fallback xmlns="">
      <p:transition spd="slow" advTm="17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171C-40E7-4954-A3A5-E20FAF5E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84" y="94927"/>
            <a:ext cx="10687575" cy="841695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98F56-92E5-470D-B62E-B23AAF927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85" y="1138137"/>
            <a:ext cx="10687575" cy="5556278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36900" indent="0">
              <a:buNone/>
            </a:pPr>
            <a:r>
              <a:rPr lang="en-GB" sz="4000" u="sng" dirty="0"/>
              <a:t>In Media you will always consider the</a:t>
            </a:r>
            <a:r>
              <a:rPr lang="en-GB" sz="4000" dirty="0"/>
              <a:t>:</a:t>
            </a:r>
          </a:p>
          <a:p>
            <a:r>
              <a:rPr lang="en-GB" sz="4000" b="1" dirty="0"/>
              <a:t>Connotations</a:t>
            </a:r>
            <a:r>
              <a:rPr lang="en-GB" sz="4000" dirty="0"/>
              <a:t> presented (meanings/messages of the text) through the </a:t>
            </a:r>
            <a:r>
              <a:rPr lang="en-GB" sz="4000" b="1" dirty="0"/>
              <a:t>media language </a:t>
            </a:r>
            <a:r>
              <a:rPr lang="en-GB" sz="4000" dirty="0"/>
              <a:t>features. </a:t>
            </a:r>
          </a:p>
          <a:p>
            <a:r>
              <a:rPr lang="en-GB" sz="4000" b="1" dirty="0"/>
              <a:t>Representations</a:t>
            </a:r>
            <a:r>
              <a:rPr lang="en-GB" sz="4000" dirty="0"/>
              <a:t> created and presented to the audience.</a:t>
            </a:r>
          </a:p>
          <a:p>
            <a:r>
              <a:rPr lang="en-GB" sz="4000" dirty="0"/>
              <a:t>Analyse who the intended </a:t>
            </a:r>
            <a:r>
              <a:rPr lang="en-GB" sz="4000" b="1" dirty="0"/>
              <a:t>target audience</a:t>
            </a:r>
            <a:r>
              <a:rPr lang="en-GB" sz="4000" dirty="0"/>
              <a:t> is and why?</a:t>
            </a:r>
          </a:p>
          <a:p>
            <a:r>
              <a:rPr lang="en-GB" sz="4000" dirty="0"/>
              <a:t>Consider the </a:t>
            </a:r>
            <a:r>
              <a:rPr lang="en-GB" sz="4000" b="1" dirty="0"/>
              <a:t>ownership</a:t>
            </a:r>
            <a:r>
              <a:rPr lang="en-GB" sz="4000" dirty="0"/>
              <a:t> of the various companies involved in a particular text, as this impacts on the way the text has been produced and presented to the audience (awareness of </a:t>
            </a:r>
            <a:r>
              <a:rPr lang="en-GB" sz="4000" b="1" dirty="0"/>
              <a:t>media industries </a:t>
            </a:r>
            <a:r>
              <a:rPr lang="en-GB" sz="4000" dirty="0"/>
              <a:t>and their effects/impacts).  </a:t>
            </a:r>
          </a:p>
          <a:p>
            <a:r>
              <a:rPr lang="en-GB" sz="4000" dirty="0"/>
              <a:t>Consider </a:t>
            </a:r>
            <a:r>
              <a:rPr lang="en-GB" sz="4000" b="1" dirty="0"/>
              <a:t>PESH contexts </a:t>
            </a:r>
            <a:r>
              <a:rPr lang="en-GB" sz="4000" dirty="0"/>
              <a:t>(political, economic, social, historical) and relate these, wherever necessary, to the media text being studied. </a:t>
            </a:r>
          </a:p>
          <a:p>
            <a:endParaRPr lang="en-GB" sz="4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9B8841-940A-4CD1-B08A-C2D3BD5DBF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83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50"/>
    </mc:Choice>
    <mc:Fallback xmlns="">
      <p:transition spd="slow" advTm="73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171C-40E7-4954-A3A5-E20FAF5E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85" y="299208"/>
            <a:ext cx="10687575" cy="841695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What will I study?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98F56-92E5-470D-B62E-B23AAF927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85" y="1370289"/>
            <a:ext cx="10687575" cy="5324125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GB" sz="3200" b="1" u="sng" dirty="0">
                <a:solidFill>
                  <a:srgbClr val="FF0000"/>
                </a:solidFill>
              </a:rPr>
              <a:t>Component 1: </a:t>
            </a:r>
          </a:p>
          <a:p>
            <a:pPr marL="36900" indent="0">
              <a:buNone/>
            </a:pPr>
            <a:r>
              <a:rPr lang="en-GB" sz="3200" dirty="0"/>
              <a:t> Written examination: </a:t>
            </a:r>
            <a:r>
              <a:rPr lang="en-GB" sz="3200" b="1" dirty="0"/>
              <a:t>2 hours 15 mins</a:t>
            </a:r>
            <a:r>
              <a:rPr lang="en-GB" sz="3200" dirty="0"/>
              <a:t>, </a:t>
            </a:r>
            <a:r>
              <a:rPr lang="en-GB" sz="3200" b="1" dirty="0"/>
              <a:t>35%</a:t>
            </a:r>
            <a:r>
              <a:rPr lang="en-GB" sz="3200" dirty="0"/>
              <a:t> of qualification. </a:t>
            </a:r>
          </a:p>
          <a:p>
            <a:pPr marL="36900" indent="0">
              <a:buNone/>
            </a:pPr>
            <a:endParaRPr lang="en-GB" sz="3200" dirty="0"/>
          </a:p>
          <a:p>
            <a:r>
              <a:rPr lang="en-GB" sz="3200" b="1" u="sng" dirty="0">
                <a:solidFill>
                  <a:srgbClr val="FF0000"/>
                </a:solidFill>
              </a:rPr>
              <a:t>Component 2: </a:t>
            </a:r>
          </a:p>
          <a:p>
            <a:pPr marL="36900" indent="0">
              <a:buNone/>
            </a:pPr>
            <a:r>
              <a:rPr lang="en-GB" sz="3200" dirty="0"/>
              <a:t> Written examination: </a:t>
            </a:r>
            <a:r>
              <a:rPr lang="en-GB" sz="3200" b="1" dirty="0"/>
              <a:t>2 hours 30 mins</a:t>
            </a:r>
            <a:r>
              <a:rPr lang="en-GB" sz="3200" dirty="0"/>
              <a:t>, </a:t>
            </a:r>
            <a:r>
              <a:rPr lang="en-GB" sz="3200" b="1" dirty="0"/>
              <a:t>35% </a:t>
            </a:r>
            <a:r>
              <a:rPr lang="en-GB" sz="3200" dirty="0"/>
              <a:t>of qualification.</a:t>
            </a:r>
          </a:p>
          <a:p>
            <a:pPr marL="36900" indent="0">
              <a:buNone/>
            </a:pPr>
            <a:endParaRPr lang="en-GB" sz="3200" dirty="0"/>
          </a:p>
          <a:p>
            <a:r>
              <a:rPr lang="en-GB" sz="3200" b="1" u="sng" dirty="0">
                <a:solidFill>
                  <a:srgbClr val="FF0000"/>
                </a:solidFill>
              </a:rPr>
              <a:t>Component 3: </a:t>
            </a:r>
          </a:p>
          <a:p>
            <a:pPr marL="36900" indent="0">
              <a:buNone/>
            </a:pPr>
            <a:r>
              <a:rPr lang="en-GB" sz="3200" dirty="0"/>
              <a:t> Non-exam assessment: Cross-Media Production, </a:t>
            </a:r>
            <a:r>
              <a:rPr lang="en-GB" sz="3200" b="1" dirty="0"/>
              <a:t>30%</a:t>
            </a:r>
            <a:r>
              <a:rPr lang="en-GB" sz="3200" dirty="0"/>
              <a:t> of qualification.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EB0FB1-2FB3-4350-AD96-90A5BBEBC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8"/>
    </mc:Choice>
    <mc:Fallback xmlns="">
      <p:transition spd="slow" advTm="47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171C-40E7-4954-A3A5-E20FAF5E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84" y="94927"/>
            <a:ext cx="10687575" cy="841695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Contact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98F56-92E5-470D-B62E-B23AAF927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85" y="1138137"/>
            <a:ext cx="10687575" cy="5556278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dirty="0"/>
              <a:t>If you wanted to submit any notes from today’s taster session or had any further questions relating to the course please contact me on:</a:t>
            </a:r>
          </a:p>
          <a:p>
            <a:endParaRPr lang="en-GB" sz="4000" dirty="0"/>
          </a:p>
          <a:p>
            <a:pPr marL="36900" indent="0" algn="ctr">
              <a:buNone/>
            </a:pPr>
            <a:r>
              <a:rPr lang="en-GB" sz="4800" dirty="0">
                <a:hlinkClick r:id="rId5"/>
              </a:rPr>
              <a:t>sfearnley@gshs.org.uk</a:t>
            </a:r>
            <a:endParaRPr lang="en-GB" sz="4800" dirty="0"/>
          </a:p>
          <a:p>
            <a:pPr marL="36900" indent="0">
              <a:buNone/>
            </a:pPr>
            <a:endParaRPr lang="en-GB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4527B4-0447-414E-8CB0-AFA881A2F0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63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87"/>
    </mc:Choice>
    <mc:Fallback xmlns="">
      <p:transition spd="slow" advTm="32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171C-40E7-4954-A3A5-E20FAF5E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85" y="299208"/>
            <a:ext cx="10687575" cy="841695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A-Level Media Intro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98F56-92E5-470D-B62E-B23AAF927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85" y="1370289"/>
            <a:ext cx="10687575" cy="5324125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sz="2800" dirty="0"/>
              <a:t>If you choose to study A-Level Media you will study the following topics: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2800" dirty="0"/>
          </a:p>
          <a:p>
            <a:pPr>
              <a:buFont typeface="Wingdings" panose="05000000000000000000" pitchFamily="2" charset="2"/>
              <a:buChar char="v"/>
            </a:pPr>
            <a:r>
              <a:rPr lang="en-GB" sz="3600" dirty="0"/>
              <a:t>Television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600" dirty="0"/>
              <a:t>Online Media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600" b="1" dirty="0"/>
              <a:t>Advertising and Marketing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600" dirty="0"/>
              <a:t>Film Marketing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600" dirty="0"/>
              <a:t>Magazines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5A9033-59A9-4637-907F-DFF66D9962F4}"/>
              </a:ext>
            </a:extLst>
          </p:cNvPr>
          <p:cNvSpPr txBox="1"/>
          <p:nvPr/>
        </p:nvSpPr>
        <p:spPr>
          <a:xfrm flipH="1">
            <a:off x="6207855" y="2711585"/>
            <a:ext cx="528786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600" dirty="0">
                <a:solidFill>
                  <a:schemeClr val="bg1"/>
                </a:solidFill>
              </a:rPr>
              <a:t>Newspapers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600" dirty="0">
                <a:solidFill>
                  <a:schemeClr val="bg1"/>
                </a:solidFill>
              </a:rPr>
              <a:t>Social and Participatory media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600" b="1" dirty="0">
                <a:solidFill>
                  <a:schemeClr val="bg1"/>
                </a:solidFill>
              </a:rPr>
              <a:t>Music Video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600" dirty="0">
                <a:solidFill>
                  <a:schemeClr val="bg1"/>
                </a:solidFill>
              </a:rPr>
              <a:t>Radio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600" dirty="0">
                <a:solidFill>
                  <a:schemeClr val="bg1"/>
                </a:solidFill>
              </a:rPr>
              <a:t>Video Games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E23DE6-5999-4579-8CE2-5A09B47F1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7745" y="2625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66"/>
    </mc:Choice>
    <mc:Fallback xmlns="">
      <p:transition spd="slow" advTm="35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171C-40E7-4954-A3A5-E20FAF5E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85" y="299208"/>
            <a:ext cx="10687575" cy="841695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A-Level Media Intro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98F56-92E5-470D-B62E-B23AAF927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85" y="1370289"/>
            <a:ext cx="10687575" cy="5324125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dirty="0"/>
              <a:t>You will examine how </a:t>
            </a:r>
            <a:r>
              <a:rPr lang="en-GB" sz="4000" b="1" dirty="0">
                <a:solidFill>
                  <a:srgbClr val="FF0000"/>
                </a:solidFill>
              </a:rPr>
              <a:t>social</a:t>
            </a:r>
            <a:r>
              <a:rPr lang="en-GB" sz="4000" dirty="0"/>
              <a:t>, </a:t>
            </a:r>
            <a:r>
              <a:rPr lang="en-GB" sz="4000" b="1" dirty="0">
                <a:solidFill>
                  <a:srgbClr val="FF0000"/>
                </a:solidFill>
              </a:rPr>
              <a:t>historical</a:t>
            </a:r>
            <a:r>
              <a:rPr lang="en-GB" sz="4000" dirty="0"/>
              <a:t>, </a:t>
            </a:r>
            <a:r>
              <a:rPr lang="en-GB" sz="4000" b="1" dirty="0">
                <a:solidFill>
                  <a:srgbClr val="FF0000"/>
                </a:solidFill>
              </a:rPr>
              <a:t>political</a:t>
            </a:r>
            <a:r>
              <a:rPr lang="en-GB" sz="4000" dirty="0"/>
              <a:t> and </a:t>
            </a:r>
            <a:r>
              <a:rPr lang="en-GB" sz="4000" b="1" dirty="0">
                <a:solidFill>
                  <a:srgbClr val="FF0000"/>
                </a:solidFill>
              </a:rPr>
              <a:t>economic contexts </a:t>
            </a:r>
            <a:r>
              <a:rPr lang="en-GB" sz="4000" dirty="0"/>
              <a:t>affect media production.</a:t>
            </a:r>
          </a:p>
          <a:p>
            <a:pPr marL="36900" indent="0">
              <a:buNone/>
            </a:pPr>
            <a:endParaRPr lang="en-GB" sz="4000" dirty="0"/>
          </a:p>
          <a:p>
            <a:r>
              <a:rPr lang="en-GB" sz="4000" dirty="0"/>
              <a:t>You will also learn lots of </a:t>
            </a:r>
            <a:r>
              <a:rPr lang="en-GB" sz="4000" b="1" dirty="0">
                <a:solidFill>
                  <a:srgbClr val="FF0000"/>
                </a:solidFill>
              </a:rPr>
              <a:t>academic media theorists </a:t>
            </a:r>
            <a:r>
              <a:rPr lang="en-GB" sz="4000" dirty="0"/>
              <a:t>that you will apply to the four key concepts of </a:t>
            </a:r>
            <a:r>
              <a:rPr lang="en-GB" sz="4000" b="1" dirty="0">
                <a:solidFill>
                  <a:srgbClr val="FF0000"/>
                </a:solidFill>
              </a:rPr>
              <a:t>media language</a:t>
            </a:r>
            <a:r>
              <a:rPr lang="en-GB" sz="4000" dirty="0"/>
              <a:t>, </a:t>
            </a:r>
            <a:r>
              <a:rPr lang="en-GB" sz="4000" b="1" dirty="0">
                <a:solidFill>
                  <a:srgbClr val="FF0000"/>
                </a:solidFill>
              </a:rPr>
              <a:t>representations</a:t>
            </a:r>
            <a:r>
              <a:rPr lang="en-GB" sz="4000" dirty="0"/>
              <a:t>, </a:t>
            </a:r>
            <a:r>
              <a:rPr lang="en-GB" sz="4000" b="1" dirty="0">
                <a:solidFill>
                  <a:srgbClr val="FF0000"/>
                </a:solidFill>
              </a:rPr>
              <a:t>audience</a:t>
            </a:r>
            <a:r>
              <a:rPr lang="en-GB" sz="4000" dirty="0"/>
              <a:t> and</a:t>
            </a:r>
            <a:r>
              <a:rPr lang="en-GB" sz="4000" b="1" dirty="0">
                <a:solidFill>
                  <a:srgbClr val="FF0000"/>
                </a:solidFill>
              </a:rPr>
              <a:t> industry</a:t>
            </a:r>
            <a:r>
              <a:rPr lang="en-GB" sz="4000" dirty="0"/>
              <a:t>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F18EEF-D007-44DD-AC62-B8E2536BFD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539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8"/>
    </mc:Choice>
    <mc:Fallback xmlns="">
      <p:transition spd="slow" advTm="25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171C-40E7-4954-A3A5-E20FAF5E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85" y="299208"/>
            <a:ext cx="10687575" cy="841695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Activity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98F56-92E5-470D-B62E-B23AAF927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85" y="1274323"/>
            <a:ext cx="10687575" cy="5420091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en-GB" sz="4000" b="1" u="sng" dirty="0">
                <a:solidFill>
                  <a:srgbClr val="FF0000"/>
                </a:solidFill>
              </a:rPr>
              <a:t>Music Video Representation Analysis</a:t>
            </a:r>
            <a:r>
              <a:rPr lang="en-GB" sz="4000" dirty="0">
                <a:solidFill>
                  <a:srgbClr val="FF0000"/>
                </a:solidFill>
              </a:rPr>
              <a:t>:</a:t>
            </a:r>
          </a:p>
          <a:p>
            <a:r>
              <a:rPr lang="en-GB" sz="3600" dirty="0"/>
              <a:t>Watch the following music video:</a:t>
            </a:r>
          </a:p>
          <a:p>
            <a:pPr marL="36900" indent="0" algn="ctr">
              <a:buNone/>
            </a:pPr>
            <a:r>
              <a:rPr lang="en-GB" sz="2000" dirty="0">
                <a:hlinkClick r:id="rId5"/>
              </a:rPr>
              <a:t>https://www.youtube.com/watch?v=VYOjWnS4cMY&amp;ab_channel=ChildishGambinoVEVO</a:t>
            </a:r>
            <a:endParaRPr lang="en-GB" sz="2000" dirty="0"/>
          </a:p>
          <a:p>
            <a:pPr marL="36900" indent="0" algn="ctr">
              <a:buNone/>
            </a:pPr>
            <a:endParaRPr lang="en-GB" sz="2000" dirty="0"/>
          </a:p>
          <a:p>
            <a:pPr marL="36900" indent="0">
              <a:buNone/>
            </a:pPr>
            <a:r>
              <a:rPr lang="en-GB" sz="2400" b="1" u="sng" dirty="0"/>
              <a:t>Key Questions: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4000" b="1" dirty="0"/>
              <a:t> How is America represented in this music video?</a:t>
            </a:r>
          </a:p>
          <a:p>
            <a:pPr marL="36900" indent="0">
              <a:buNone/>
            </a:pPr>
            <a:endParaRPr lang="en-GB" sz="4000" dirty="0"/>
          </a:p>
          <a:p>
            <a:pPr>
              <a:buFont typeface="Wingdings" panose="05000000000000000000" pitchFamily="2" charset="2"/>
              <a:buChar char="q"/>
            </a:pPr>
            <a:endParaRPr lang="en-GB" sz="4000" dirty="0"/>
          </a:p>
          <a:p>
            <a:pPr marL="36900" indent="0">
              <a:buNone/>
            </a:pPr>
            <a:endParaRPr lang="en-GB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2C565-9FF6-4C9B-A231-016F23AFAB16}"/>
              </a:ext>
            </a:extLst>
          </p:cNvPr>
          <p:cNvSpPr txBox="1"/>
          <p:nvPr/>
        </p:nvSpPr>
        <p:spPr>
          <a:xfrm>
            <a:off x="1032752" y="5411498"/>
            <a:ext cx="10126495" cy="1077218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Try to consider the historical, social/cultural contexts in your thinking!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9D2094-9A5F-42C8-AE68-AB84BD4C72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48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95"/>
    </mc:Choice>
    <mc:Fallback xmlns="">
      <p:transition spd="slow" advTm="40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171C-40E7-4954-A3A5-E20FAF5E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85" y="299208"/>
            <a:ext cx="10687575" cy="841695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Activity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98F56-92E5-470D-B62E-B23AAF927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85" y="1274323"/>
            <a:ext cx="10687575" cy="5420091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36900" indent="0" algn="ctr">
              <a:buNone/>
            </a:pPr>
            <a:r>
              <a:rPr lang="en-GB" sz="4000" b="1" u="sng" dirty="0">
                <a:solidFill>
                  <a:srgbClr val="FF0000"/>
                </a:solidFill>
              </a:rPr>
              <a:t>Music Video Representation Analysis</a:t>
            </a:r>
            <a:r>
              <a:rPr lang="en-GB" sz="4000" dirty="0">
                <a:solidFill>
                  <a:srgbClr val="FF0000"/>
                </a:solidFill>
              </a:rPr>
              <a:t>:</a:t>
            </a:r>
          </a:p>
          <a:p>
            <a:pPr marL="36900" indent="0">
              <a:buNone/>
            </a:pPr>
            <a:r>
              <a:rPr lang="en-GB" sz="2400" b="1" u="sng" dirty="0"/>
              <a:t>Key Question: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4000" b="1" dirty="0"/>
              <a:t> How is America represented in this music video?</a:t>
            </a:r>
          </a:p>
          <a:p>
            <a:pPr marL="36900" indent="0">
              <a:buNone/>
            </a:pPr>
            <a:r>
              <a:rPr lang="en-GB" sz="4100" b="1" dirty="0">
                <a:solidFill>
                  <a:srgbClr val="FF0000"/>
                </a:solidFill>
              </a:rPr>
              <a:t>Historical Context to consider…</a:t>
            </a:r>
          </a:p>
          <a:p>
            <a:pPr marL="36900" indent="0">
              <a:buNone/>
            </a:pPr>
            <a:endParaRPr lang="en-GB" sz="4000" dirty="0"/>
          </a:p>
          <a:p>
            <a:pPr marL="36900" indent="0">
              <a:buNone/>
            </a:pPr>
            <a:r>
              <a:rPr lang="en-GB" sz="4000" dirty="0"/>
              <a:t>You should have thought about:  </a:t>
            </a:r>
          </a:p>
          <a:p>
            <a:r>
              <a:rPr lang="en-GB" sz="4000" dirty="0"/>
              <a:t>Slavery and black African Americans being represented as the antagonists (villains), evil, criminalised and often depicted as dehumanised in many media texts throughout the 20</a:t>
            </a:r>
            <a:r>
              <a:rPr lang="en-GB" sz="4000" baseline="30000" dirty="0"/>
              <a:t>th</a:t>
            </a:r>
            <a:r>
              <a:rPr lang="en-GB" sz="4000" dirty="0"/>
              <a:t> and 21</a:t>
            </a:r>
            <a:r>
              <a:rPr lang="en-GB" sz="4000" baseline="30000" dirty="0"/>
              <a:t>st</a:t>
            </a:r>
            <a:r>
              <a:rPr lang="en-GB" sz="4000" dirty="0"/>
              <a:t> Century. </a:t>
            </a:r>
          </a:p>
          <a:p>
            <a:pPr>
              <a:buFont typeface="Wingdings" panose="05000000000000000000" pitchFamily="2" charset="2"/>
              <a:buChar char="q"/>
            </a:pPr>
            <a:endParaRPr lang="en-GB" sz="4000" dirty="0"/>
          </a:p>
          <a:p>
            <a:pPr marL="36900" indent="0">
              <a:buNone/>
            </a:pPr>
            <a:endParaRPr lang="en-GB" sz="4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04E7C3-FD7D-4E9E-AD8E-E637559593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94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98"/>
    </mc:Choice>
    <mc:Fallback xmlns="">
      <p:transition spd="slow" advTm="52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171C-40E7-4954-A3A5-E20FAF5E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96" y="163586"/>
            <a:ext cx="11410543" cy="564204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3600" b="1" dirty="0"/>
              <a:t>Activity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98F56-92E5-470D-B62E-B23AAF927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96" y="799452"/>
            <a:ext cx="11410543" cy="5914417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marL="36900" indent="0" algn="ctr">
              <a:buNone/>
            </a:pPr>
            <a:r>
              <a:rPr lang="en-GB" sz="4000" b="1" u="sng" dirty="0">
                <a:solidFill>
                  <a:srgbClr val="FF0000"/>
                </a:solidFill>
              </a:rPr>
              <a:t>Music Video Representation Analysis</a:t>
            </a:r>
            <a:r>
              <a:rPr lang="en-GB" sz="4000" dirty="0">
                <a:solidFill>
                  <a:srgbClr val="FF0000"/>
                </a:solidFill>
              </a:rPr>
              <a:t>:</a:t>
            </a:r>
          </a:p>
          <a:p>
            <a:pPr marL="36900" indent="0">
              <a:buNone/>
            </a:pPr>
            <a:r>
              <a:rPr lang="en-GB" sz="3500" b="1" u="sng" dirty="0"/>
              <a:t>Key Question: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6000" b="1" dirty="0"/>
              <a:t> </a:t>
            </a:r>
            <a:r>
              <a:rPr lang="en-GB" sz="7000" b="1" dirty="0"/>
              <a:t>How is America represented in this music video?</a:t>
            </a:r>
          </a:p>
          <a:p>
            <a:pPr marL="36900" indent="0">
              <a:buNone/>
            </a:pPr>
            <a:r>
              <a:rPr lang="en-GB" sz="6000" b="1" dirty="0">
                <a:solidFill>
                  <a:srgbClr val="FF0000"/>
                </a:solidFill>
              </a:rPr>
              <a:t>Social/Cultural Context to consider…</a:t>
            </a:r>
            <a:endParaRPr lang="en-GB" sz="6000" dirty="0"/>
          </a:p>
          <a:p>
            <a:pPr marL="36900" indent="0">
              <a:buNone/>
            </a:pPr>
            <a:r>
              <a:rPr lang="en-GB" sz="5100" dirty="0"/>
              <a:t>You should have thought about:  </a:t>
            </a:r>
          </a:p>
          <a:p>
            <a:r>
              <a:rPr lang="en-GB" sz="5100" dirty="0"/>
              <a:t>Black African Americans are often poorer and therefore lower down the socio-economic scale compared to whites. This forces many to live in poorer neighbourhoods with less appealing housing and can result in lower levels of literacy/education which results in poorer paid employment. </a:t>
            </a:r>
          </a:p>
          <a:p>
            <a:r>
              <a:rPr lang="en-GB" sz="5100" dirty="0"/>
              <a:t>Many American police forces have been known to be institutionally racist and racist in their arrest/treatment of blacks (stemming back to slavery and the Jim Crow days of the Black Civil Rights Movement in the 1960’s). </a:t>
            </a:r>
          </a:p>
          <a:p>
            <a:r>
              <a:rPr lang="en-GB" sz="5100" dirty="0"/>
              <a:t>Events in the 21</a:t>
            </a:r>
            <a:r>
              <a:rPr lang="en-GB" sz="5100" baseline="30000" dirty="0"/>
              <a:t>st</a:t>
            </a:r>
            <a:r>
              <a:rPr lang="en-GB" sz="5100" dirty="0"/>
              <a:t> Century have highlighted this discriminatory treatment still such as the murder, at the hands of white police officers, of George Floyd (May 2020). </a:t>
            </a:r>
          </a:p>
          <a:p>
            <a:r>
              <a:rPr lang="en-GB" sz="5100" dirty="0"/>
              <a:t>Events such as the one mentioned above, in addition to countless others, caused much anger and resentment amongst black communities in American society and caused mass protests/riots across vast areas of the United States. Race is still very much an unequal and volatile situation in American society today.    </a:t>
            </a:r>
            <a:endParaRPr lang="en-GB" sz="4000" dirty="0"/>
          </a:p>
          <a:p>
            <a:pPr marL="36900" indent="0">
              <a:buNone/>
            </a:pPr>
            <a:endParaRPr lang="en-GB" sz="4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BF31DB-38F1-49FC-86A7-3A97B2F94A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94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23"/>
    </mc:Choice>
    <mc:Fallback xmlns="">
      <p:transition spd="slow" advTm="100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171C-40E7-4954-A3A5-E20FAF5E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85" y="299208"/>
            <a:ext cx="10687575" cy="841695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Activity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98F56-92E5-470D-B62E-B23AAF927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85" y="1274323"/>
            <a:ext cx="10687575" cy="5420091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en-GB" sz="3600" b="1" u="sng" dirty="0">
                <a:solidFill>
                  <a:srgbClr val="FF0000"/>
                </a:solidFill>
              </a:rPr>
              <a:t>Advertising and marketing Media Language Analysis</a:t>
            </a:r>
            <a:r>
              <a:rPr lang="en-GB" sz="3600" dirty="0">
                <a:solidFill>
                  <a:srgbClr val="FF0000"/>
                </a:solidFill>
              </a:rPr>
              <a:t>:</a:t>
            </a:r>
          </a:p>
          <a:p>
            <a:pPr marL="36900" indent="0" algn="ctr">
              <a:buNone/>
            </a:pPr>
            <a:endParaRPr lang="en-GB" sz="3600" dirty="0">
              <a:solidFill>
                <a:srgbClr val="FF0000"/>
              </a:solidFill>
            </a:endParaRPr>
          </a:p>
          <a:p>
            <a:r>
              <a:rPr lang="en-GB" sz="3600" dirty="0"/>
              <a:t>Read the following link regarding how to deconstruct an advert:</a:t>
            </a:r>
          </a:p>
          <a:p>
            <a:pPr marL="36900" indent="0" algn="ctr">
              <a:buNone/>
            </a:pPr>
            <a:r>
              <a:rPr lang="en-GB" sz="3200" dirty="0">
                <a:hlinkClick r:id="rId5"/>
              </a:rPr>
              <a:t>http://resource.download.wjec.co.uk.s3.amazonaws.com/vtc/2014-15/Int_Media/unit2/unit2.html#page1</a:t>
            </a:r>
            <a:endParaRPr lang="en-GB" sz="3200" dirty="0"/>
          </a:p>
          <a:p>
            <a:pPr marL="36900" indent="0">
              <a:buNone/>
            </a:pPr>
            <a:endParaRPr lang="en-GB" sz="4000" dirty="0"/>
          </a:p>
          <a:p>
            <a:pPr>
              <a:buFont typeface="Wingdings" panose="05000000000000000000" pitchFamily="2" charset="2"/>
              <a:buChar char="q"/>
            </a:pPr>
            <a:endParaRPr lang="en-GB" sz="4000" dirty="0"/>
          </a:p>
          <a:p>
            <a:pPr marL="36900" indent="0">
              <a:buNone/>
            </a:pPr>
            <a:endParaRPr lang="en-GB" sz="4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508FE63-9F3E-48D8-95D6-7DD7210B19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233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75"/>
    </mc:Choice>
    <mc:Fallback xmlns="">
      <p:transition spd="slow" advTm="44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171C-40E7-4954-A3A5-E20FAF5E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84" y="94927"/>
            <a:ext cx="10687575" cy="841695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Activity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98F56-92E5-470D-B62E-B23AAF927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85" y="1138137"/>
            <a:ext cx="10687575" cy="5556278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36900" indent="0" algn="ctr">
              <a:buNone/>
            </a:pPr>
            <a:r>
              <a:rPr lang="en-GB" sz="3600" b="1" u="sng" dirty="0">
                <a:solidFill>
                  <a:srgbClr val="FF0000"/>
                </a:solidFill>
              </a:rPr>
              <a:t>Advertising and marketing Media Language Analysis</a:t>
            </a:r>
            <a:r>
              <a:rPr lang="en-GB" sz="3600" dirty="0">
                <a:solidFill>
                  <a:srgbClr val="FF0000"/>
                </a:solidFill>
              </a:rPr>
              <a:t>:</a:t>
            </a:r>
          </a:p>
          <a:p>
            <a:pPr marL="36900" indent="0">
              <a:buNone/>
            </a:pPr>
            <a:r>
              <a:rPr lang="en-GB" sz="3200" dirty="0"/>
              <a:t>The following print adverts demonstrate the importance of having a </a:t>
            </a:r>
            <a:r>
              <a:rPr lang="en-GB" sz="3200" b="1" dirty="0"/>
              <a:t>concept</a:t>
            </a:r>
            <a:r>
              <a:rPr lang="en-GB" sz="3200" dirty="0"/>
              <a:t> (key idea) behind an advertising campaign. </a:t>
            </a:r>
          </a:p>
          <a:p>
            <a:pPr marL="36900" indent="0">
              <a:buNone/>
            </a:pPr>
            <a:endParaRPr lang="en-GB" sz="3200" dirty="0"/>
          </a:p>
          <a:p>
            <a:pPr marL="36900" indent="0">
              <a:buNone/>
            </a:pPr>
            <a:r>
              <a:rPr lang="en-GB" sz="3200" u="sng" dirty="0"/>
              <a:t>Analyse the following questions for each of the three advert</a:t>
            </a:r>
            <a:r>
              <a:rPr lang="en-GB" sz="3200" dirty="0"/>
              <a:t>:</a:t>
            </a:r>
          </a:p>
          <a:p>
            <a:pPr marL="36900" indent="0">
              <a:buNone/>
            </a:pPr>
            <a:r>
              <a:rPr lang="en-GB" sz="4000" dirty="0"/>
              <a:t>•</a:t>
            </a:r>
            <a:r>
              <a:rPr lang="en-GB" sz="3500" dirty="0"/>
              <a:t>How does each advert work? </a:t>
            </a:r>
          </a:p>
          <a:p>
            <a:pPr marL="36900" indent="0">
              <a:buNone/>
            </a:pPr>
            <a:r>
              <a:rPr lang="en-GB" sz="3500" dirty="0"/>
              <a:t>•What is each advert communicating? What does it say about the product? (Connotations given off)</a:t>
            </a:r>
          </a:p>
          <a:p>
            <a:pPr marL="36900" indent="0">
              <a:buNone/>
            </a:pPr>
            <a:r>
              <a:rPr lang="en-GB" sz="3500" dirty="0"/>
              <a:t>•How is appeal created? (USP)</a:t>
            </a:r>
          </a:p>
          <a:p>
            <a:pPr marL="36900" indent="0">
              <a:buNone/>
            </a:pPr>
            <a:r>
              <a:rPr lang="en-GB" sz="3500" dirty="0"/>
              <a:t>•Who would the advert appeal to and why?</a:t>
            </a:r>
          </a:p>
          <a:p>
            <a:pPr>
              <a:buFont typeface="Wingdings" panose="05000000000000000000" pitchFamily="2" charset="2"/>
              <a:buChar char="q"/>
            </a:pPr>
            <a:endParaRPr lang="en-GB" sz="4000" dirty="0"/>
          </a:p>
          <a:p>
            <a:pPr marL="36900" indent="0">
              <a:buNone/>
            </a:pPr>
            <a:endParaRPr lang="en-GB" sz="4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03A588-AC91-4561-AD3A-5F132851D5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40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80"/>
    </mc:Choice>
    <mc:Fallback xmlns="">
      <p:transition spd="slow" advTm="54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171C-40E7-4954-A3A5-E20FAF5E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84" y="94927"/>
            <a:ext cx="10687575" cy="841695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Activity 2 – Advert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98F56-92E5-470D-B62E-B23AAF927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85" y="1088723"/>
            <a:ext cx="5043034" cy="5674350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36900" indent="0" algn="ctr">
              <a:buNone/>
            </a:pPr>
            <a:r>
              <a:rPr lang="en-GB" sz="2400" b="1" u="sng" dirty="0">
                <a:solidFill>
                  <a:srgbClr val="FF0000"/>
                </a:solidFill>
              </a:rPr>
              <a:t>Advertising and marketing Media Language Analysis</a:t>
            </a:r>
            <a:r>
              <a:rPr lang="en-GB" sz="2400" dirty="0">
                <a:solidFill>
                  <a:srgbClr val="FF0000"/>
                </a:solidFill>
              </a:rPr>
              <a:t>:</a:t>
            </a:r>
          </a:p>
          <a:p>
            <a:pPr marL="36900" indent="0">
              <a:buNone/>
            </a:pPr>
            <a:r>
              <a:rPr lang="en-GB" sz="3600" u="sng" dirty="0"/>
              <a:t>Analyse the following questions for each advert</a:t>
            </a:r>
            <a:r>
              <a:rPr lang="en-GB" sz="3600" dirty="0"/>
              <a:t>:</a:t>
            </a:r>
          </a:p>
          <a:p>
            <a:pPr marL="36900" indent="0">
              <a:buNone/>
            </a:pPr>
            <a:r>
              <a:rPr lang="en-GB" sz="4400" dirty="0"/>
              <a:t>•</a:t>
            </a:r>
            <a:r>
              <a:rPr lang="en-GB" sz="4000" dirty="0"/>
              <a:t>How does each advert work? </a:t>
            </a:r>
          </a:p>
          <a:p>
            <a:pPr marL="36900" indent="0">
              <a:buNone/>
            </a:pPr>
            <a:r>
              <a:rPr lang="en-GB" sz="4000" dirty="0"/>
              <a:t>•What is each advert communicating? What does it say about the product? (Connotations given off)</a:t>
            </a:r>
          </a:p>
          <a:p>
            <a:pPr marL="36900" indent="0">
              <a:buNone/>
            </a:pPr>
            <a:r>
              <a:rPr lang="en-GB" sz="4000" dirty="0"/>
              <a:t>•How is appeal created? (USP)</a:t>
            </a:r>
          </a:p>
          <a:p>
            <a:pPr marL="36900" indent="0">
              <a:buNone/>
            </a:pPr>
            <a:r>
              <a:rPr lang="en-GB" sz="4000" dirty="0"/>
              <a:t>•Who would the advert appeal to and why?</a:t>
            </a:r>
          </a:p>
          <a:p>
            <a:pPr marL="36900" indent="0">
              <a:buNone/>
            </a:pPr>
            <a:endParaRPr lang="en-GB" sz="4000" dirty="0"/>
          </a:p>
          <a:p>
            <a:pPr marL="36900" indent="0">
              <a:buNone/>
            </a:pPr>
            <a:endParaRPr lang="en-GB" sz="4000" dirty="0"/>
          </a:p>
        </p:txBody>
      </p:sp>
      <p:pic>
        <p:nvPicPr>
          <p:cNvPr id="1026" name="Picture 2" descr="Band Aid Print Advert By JWT: Hulk | Ads of the World™">
            <a:extLst>
              <a:ext uri="{FF2B5EF4-FFF2-40B4-BE49-F238E27FC236}">
                <a16:creationId xmlns:a16="http://schemas.microsoft.com/office/drawing/2014/main" id="{30DE1E0B-9E7B-4855-9FB3-8A0D61859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88723"/>
            <a:ext cx="5537537" cy="567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225F94-7524-4E57-BF48-EE8CC0E429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74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3"/>
    </mc:Choice>
    <mc:Fallback xmlns="">
      <p:transition spd="slow" advTm="15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7.1|4.8|7.3|18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7.1|4.8|7.3|1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1.2|3.3|2.9|0.8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3|1|1.3|17.9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|0.6|1|4.6|1.7|20.8|25.4|1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7.6|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7|14.5|7.9|4.1|8.5|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0.5|0.6|0.7|0.9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0.5|0.4|0.6|0.7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0.7|0.5|0.5|0.6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525d3869-0603-40b6-a231-281af5b2be6e" xsi:nil="true"/>
    <TeamsChannelId xmlns="525d3869-0603-40b6-a231-281af5b2be6e" xsi:nil="true"/>
    <Invited_Students xmlns="525d3869-0603-40b6-a231-281af5b2be6e" xsi:nil="true"/>
    <Distribution_Groups xmlns="525d3869-0603-40b6-a231-281af5b2be6e" xsi:nil="true"/>
    <Math_Settings xmlns="525d3869-0603-40b6-a231-281af5b2be6e" xsi:nil="true"/>
    <Self_Registration_Enabled xmlns="525d3869-0603-40b6-a231-281af5b2be6e" xsi:nil="true"/>
    <Is_Collaboration_Space_Locked xmlns="525d3869-0603-40b6-a231-281af5b2be6e" xsi:nil="true"/>
    <Invited_Teachers xmlns="525d3869-0603-40b6-a231-281af5b2be6e" xsi:nil="true"/>
    <DefaultSectionNames xmlns="525d3869-0603-40b6-a231-281af5b2be6e" xsi:nil="true"/>
    <CultureName xmlns="525d3869-0603-40b6-a231-281af5b2be6e" xsi:nil="true"/>
    <Owner xmlns="525d3869-0603-40b6-a231-281af5b2be6e">
      <UserInfo>
        <DisplayName/>
        <AccountId xsi:nil="true"/>
        <AccountType/>
      </UserInfo>
    </Owner>
    <Students xmlns="525d3869-0603-40b6-a231-281af5b2be6e">
      <UserInfo>
        <DisplayName/>
        <AccountId xsi:nil="true"/>
        <AccountType/>
      </UserInfo>
    </Students>
    <Student_Groups xmlns="525d3869-0603-40b6-a231-281af5b2be6e">
      <UserInfo>
        <DisplayName/>
        <AccountId xsi:nil="true"/>
        <AccountType/>
      </UserInfo>
    </Student_Groups>
    <IsNotebookLocked xmlns="525d3869-0603-40b6-a231-281af5b2be6e" xsi:nil="true"/>
    <NotebookType xmlns="525d3869-0603-40b6-a231-281af5b2be6e" xsi:nil="true"/>
    <Templates xmlns="525d3869-0603-40b6-a231-281af5b2be6e" xsi:nil="true"/>
    <AppVersion xmlns="525d3869-0603-40b6-a231-281af5b2be6e" xsi:nil="true"/>
    <LMS_Mappings xmlns="525d3869-0603-40b6-a231-281af5b2be6e" xsi:nil="true"/>
    <FolderType xmlns="525d3869-0603-40b6-a231-281af5b2be6e" xsi:nil="true"/>
    <Teachers xmlns="525d3869-0603-40b6-a231-281af5b2be6e">
      <UserInfo>
        <DisplayName/>
        <AccountId xsi:nil="true"/>
        <AccountType/>
      </UserInfo>
    </Teachers>
    <Has_Teacher_Only_SectionGroup xmlns="525d3869-0603-40b6-a231-281af5b2be6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29229470BD824595553F5FEDCAA93E" ma:contentTypeVersion="33" ma:contentTypeDescription="Create a new document." ma:contentTypeScope="" ma:versionID="6ae8ec5663fb2f5a45aeb4528c0848ad">
  <xsd:schema xmlns:xsd="http://www.w3.org/2001/XMLSchema" xmlns:xs="http://www.w3.org/2001/XMLSchema" xmlns:p="http://schemas.microsoft.com/office/2006/metadata/properties" xmlns:ns3="e5aa9c6c-a1c6-44d4-895e-3e14dbdcf2ce" xmlns:ns4="525d3869-0603-40b6-a231-281af5b2be6e" targetNamespace="http://schemas.microsoft.com/office/2006/metadata/properties" ma:root="true" ma:fieldsID="66cbff3ae253fa05081bf56bd7785000" ns3:_="" ns4:_="">
    <xsd:import namespace="e5aa9c6c-a1c6-44d4-895e-3e14dbdcf2ce"/>
    <xsd:import namespace="525d3869-0603-40b6-a231-281af5b2be6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a9c6c-a1c6-44d4-895e-3e14dbdcf2c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5d3869-0603-40b6-a231-281af5b2be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NotebookType" ma:index="14" nillable="true" ma:displayName="Notebook Type" ma:internalName="NotebookType">
      <xsd:simpleType>
        <xsd:restriction base="dms:Text"/>
      </xsd:simpleType>
    </xsd:element>
    <xsd:element name="FolderType" ma:index="15" nillable="true" ma:displayName="Folder Type" ma:internalName="FolderType">
      <xsd:simpleType>
        <xsd:restriction base="dms:Text"/>
      </xsd:simpleType>
    </xsd:element>
    <xsd:element name="CultureName" ma:index="16" nillable="true" ma:displayName="Culture Name" ma:internalName="CultureName">
      <xsd:simpleType>
        <xsd:restriction base="dms:Text"/>
      </xsd:simpleType>
    </xsd:element>
    <xsd:element name="AppVersion" ma:index="17" nillable="true" ma:displayName="App Version" ma:internalName="AppVersion">
      <xsd:simpleType>
        <xsd:restriction base="dms:Text"/>
      </xsd:simpleType>
    </xsd:element>
    <xsd:element name="TeamsChannelId" ma:index="18" nillable="true" ma:displayName="Teams Channel Id" ma:internalName="TeamsChannelId">
      <xsd:simpleType>
        <xsd:restriction base="dms:Text"/>
      </xsd:simpleType>
    </xsd:element>
    <xsd:element name="Owner" ma:index="19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0" nillable="true" ma:displayName="Math Settings" ma:internalName="Math_Settings">
      <xsd:simpleType>
        <xsd:restriction base="dms:Text"/>
      </xsd:simpleType>
    </xsd:element>
    <xsd:element name="DefaultSectionNames" ma:index="2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2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3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4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5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6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7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2" nillable="true" ma:displayName="Is Collaboration Space Locked" ma:internalName="Is_Collaboration_Space_Locked">
      <xsd:simpleType>
        <xsd:restriction base="dms:Boolean"/>
      </xsd:simpleType>
    </xsd:element>
    <xsd:element name="IsNotebookLocked" ma:index="33" nillable="true" ma:displayName="Is Notebook Locked" ma:internalName="IsNotebookLocked">
      <xsd:simpleType>
        <xsd:restriction base="dms:Boolean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4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CC670F-05B9-4BB7-BA2C-0DE5B5C1E5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A3AD49-9331-450C-A2FE-6857A4DB38C6}">
  <ds:schemaRefs>
    <ds:schemaRef ds:uri="525d3869-0603-40b6-a231-281af5b2be6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5aa9c6c-a1c6-44d4-895e-3e14dbdcf2c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1D3CC64-CC67-4AAA-A855-1870890071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aa9c6c-a1c6-44d4-895e-3e14dbdcf2ce"/>
    <ds:schemaRef ds:uri="525d3869-0603-40b6-a231-281af5b2be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{D0533B50-9B25-4B4F-8273-0FD51ED96C34}tf00934815_win32</Template>
  <TotalTime>1507</TotalTime>
  <Words>948</Words>
  <Application>Microsoft Office PowerPoint</Application>
  <PresentationFormat>Widescreen</PresentationFormat>
  <Paragraphs>101</Paragraphs>
  <Slides>14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SlateVTI</vt:lpstr>
      <vt:lpstr>Intro to A-Level Media Studies</vt:lpstr>
      <vt:lpstr>A-Level Media Intro</vt:lpstr>
      <vt:lpstr>A-Level Media Intro</vt:lpstr>
      <vt:lpstr>Activity 1</vt:lpstr>
      <vt:lpstr>Activity 1</vt:lpstr>
      <vt:lpstr>Activity 1</vt:lpstr>
      <vt:lpstr>Activity 2</vt:lpstr>
      <vt:lpstr>Activity 2</vt:lpstr>
      <vt:lpstr>Activity 2 – Advert 1</vt:lpstr>
      <vt:lpstr>Activity 2 – Advert 2</vt:lpstr>
      <vt:lpstr>Activity 2 – Advert 3</vt:lpstr>
      <vt:lpstr>Summary</vt:lpstr>
      <vt:lpstr>What will I study?</vt:lpstr>
      <vt:lpstr>Contact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A-Level Media Studies</dc:title>
  <dc:creator>sarah fearnley</dc:creator>
  <cp:lastModifiedBy>sarah fearnley</cp:lastModifiedBy>
  <cp:revision>10</cp:revision>
  <dcterms:created xsi:type="dcterms:W3CDTF">2021-01-25T16:07:45Z</dcterms:created>
  <dcterms:modified xsi:type="dcterms:W3CDTF">2021-01-28T13:19:36Z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0x010100CD29229470BD824595553F5FEDCAA93E</vt:lpwstr>
  </property>
</Properties>
</file>