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90" r:id="rId3"/>
    <p:sldId id="284" r:id="rId4"/>
    <p:sldId id="298" r:id="rId5"/>
    <p:sldId id="299" r:id="rId6"/>
    <p:sldId id="300" r:id="rId7"/>
    <p:sldId id="283" r:id="rId8"/>
    <p:sldId id="292" r:id="rId9"/>
    <p:sldId id="293" r:id="rId10"/>
    <p:sldId id="29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2DEFCA"/>
    <a:srgbClr val="34A8CC"/>
    <a:srgbClr val="FF99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56F60-8424-0FEA-5AA3-B7734F753F50}" v="7" dt="2021-01-21T10:22:05.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6120" autoAdjust="0"/>
  </p:normalViewPr>
  <p:slideViewPr>
    <p:cSldViewPr snapToGrid="0">
      <p:cViewPr varScale="1">
        <p:scale>
          <a:sx n="79" d="100"/>
          <a:sy n="79" d="100"/>
        </p:scale>
        <p:origin x="120"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Bell" userId="S::lbell@gshs.org.uk::033dad4d-1c7f-44d0-8bd6-e639bde4c6d8" providerId="AD" clId="Web-{59056F60-8424-0FEA-5AA3-B7734F753F50}"/>
    <pc:docChg chg="modSld">
      <pc:chgData name="L Bell" userId="S::lbell@gshs.org.uk::033dad4d-1c7f-44d0-8bd6-e639bde4c6d8" providerId="AD" clId="Web-{59056F60-8424-0FEA-5AA3-B7734F753F50}" dt="2021-01-21T10:22:05.613" v="6" actId="1076"/>
      <pc:docMkLst>
        <pc:docMk/>
      </pc:docMkLst>
      <pc:sldChg chg="modSp">
        <pc:chgData name="L Bell" userId="S::lbell@gshs.org.uk::033dad4d-1c7f-44d0-8bd6-e639bde4c6d8" providerId="AD" clId="Web-{59056F60-8424-0FEA-5AA3-B7734F753F50}" dt="2021-01-21T10:21:54.175" v="4" actId="1076"/>
        <pc:sldMkLst>
          <pc:docMk/>
          <pc:sldMk cId="807518720" sldId="283"/>
        </pc:sldMkLst>
        <pc:picChg chg="mod">
          <ac:chgData name="L Bell" userId="S::lbell@gshs.org.uk::033dad4d-1c7f-44d0-8bd6-e639bde4c6d8" providerId="AD" clId="Web-{59056F60-8424-0FEA-5AA3-B7734F753F50}" dt="2021-01-21T10:21:54.175" v="4" actId="1076"/>
          <ac:picMkLst>
            <pc:docMk/>
            <pc:sldMk cId="807518720" sldId="283"/>
            <ac:picMk id="9" creationId="{884CF44A-0A45-43F1-85D1-9874EA2604C1}"/>
          </ac:picMkLst>
        </pc:picChg>
      </pc:sldChg>
      <pc:sldChg chg="modSp">
        <pc:chgData name="L Bell" userId="S::lbell@gshs.org.uk::033dad4d-1c7f-44d0-8bd6-e639bde4c6d8" providerId="AD" clId="Web-{59056F60-8424-0FEA-5AA3-B7734F753F50}" dt="2021-01-21T10:21:33.940" v="2" actId="1076"/>
        <pc:sldMkLst>
          <pc:docMk/>
          <pc:sldMk cId="437860499" sldId="284"/>
        </pc:sldMkLst>
        <pc:picChg chg="mod">
          <ac:chgData name="L Bell" userId="S::lbell@gshs.org.uk::033dad4d-1c7f-44d0-8bd6-e639bde4c6d8" providerId="AD" clId="Web-{59056F60-8424-0FEA-5AA3-B7734F753F50}" dt="2021-01-21T10:21:33.940" v="2" actId="1076"/>
          <ac:picMkLst>
            <pc:docMk/>
            <pc:sldMk cId="437860499" sldId="284"/>
            <ac:picMk id="18" creationId="{3C8AC5B3-8296-403A-B6E8-3747AED3E3EB}"/>
          </ac:picMkLst>
        </pc:picChg>
      </pc:sldChg>
      <pc:sldChg chg="modSp">
        <pc:chgData name="L Bell" userId="S::lbell@gshs.org.uk::033dad4d-1c7f-44d0-8bd6-e639bde4c6d8" providerId="AD" clId="Web-{59056F60-8424-0FEA-5AA3-B7734F753F50}" dt="2021-01-21T10:20:40.643" v="1" actId="1076"/>
        <pc:sldMkLst>
          <pc:docMk/>
          <pc:sldMk cId="3455833538" sldId="290"/>
        </pc:sldMkLst>
        <pc:picChg chg="mod">
          <ac:chgData name="L Bell" userId="S::lbell@gshs.org.uk::033dad4d-1c7f-44d0-8bd6-e639bde4c6d8" providerId="AD" clId="Web-{59056F60-8424-0FEA-5AA3-B7734F753F50}" dt="2021-01-21T10:20:40.643" v="1" actId="1076"/>
          <ac:picMkLst>
            <pc:docMk/>
            <pc:sldMk cId="3455833538" sldId="290"/>
            <ac:picMk id="23" creationId="{45CD76A6-3720-43F9-86C3-5C58097BBA7D}"/>
          </ac:picMkLst>
        </pc:picChg>
      </pc:sldChg>
      <pc:sldChg chg="modSp">
        <pc:chgData name="L Bell" userId="S::lbell@gshs.org.uk::033dad4d-1c7f-44d0-8bd6-e639bde4c6d8" providerId="AD" clId="Web-{59056F60-8424-0FEA-5AA3-B7734F753F50}" dt="2021-01-21T10:21:59.159" v="5" actId="1076"/>
        <pc:sldMkLst>
          <pc:docMk/>
          <pc:sldMk cId="3432978110" sldId="292"/>
        </pc:sldMkLst>
        <pc:picChg chg="mod">
          <ac:chgData name="L Bell" userId="S::lbell@gshs.org.uk::033dad4d-1c7f-44d0-8bd6-e639bde4c6d8" providerId="AD" clId="Web-{59056F60-8424-0FEA-5AA3-B7734F753F50}" dt="2021-01-21T10:21:59.159" v="5" actId="1076"/>
          <ac:picMkLst>
            <pc:docMk/>
            <pc:sldMk cId="3432978110" sldId="292"/>
            <ac:picMk id="16" creationId="{E5465A13-36FD-4339-8E45-65C94A10E121}"/>
          </ac:picMkLst>
        </pc:picChg>
      </pc:sldChg>
      <pc:sldChg chg="modSp">
        <pc:chgData name="L Bell" userId="S::lbell@gshs.org.uk::033dad4d-1c7f-44d0-8bd6-e639bde4c6d8" providerId="AD" clId="Web-{59056F60-8424-0FEA-5AA3-B7734F753F50}" dt="2021-01-21T10:22:05.613" v="6" actId="1076"/>
        <pc:sldMkLst>
          <pc:docMk/>
          <pc:sldMk cId="2985419329" sldId="293"/>
        </pc:sldMkLst>
        <pc:picChg chg="mod">
          <ac:chgData name="L Bell" userId="S::lbell@gshs.org.uk::033dad4d-1c7f-44d0-8bd6-e639bde4c6d8" providerId="AD" clId="Web-{59056F60-8424-0FEA-5AA3-B7734F753F50}" dt="2021-01-21T10:22:05.613" v="6" actId="1076"/>
          <ac:picMkLst>
            <pc:docMk/>
            <pc:sldMk cId="2985419329" sldId="293"/>
            <ac:picMk id="12" creationId="{2AB98849-9214-4A1F-83F1-9B9952BFC84D}"/>
          </ac:picMkLst>
        </pc:picChg>
      </pc:sldChg>
      <pc:sldChg chg="modSp">
        <pc:chgData name="L Bell" userId="S::lbell@gshs.org.uk::033dad4d-1c7f-44d0-8bd6-e639bde4c6d8" providerId="AD" clId="Web-{59056F60-8424-0FEA-5AA3-B7734F753F50}" dt="2021-01-21T10:20:26.860" v="0" actId="1076"/>
        <pc:sldMkLst>
          <pc:docMk/>
          <pc:sldMk cId="2003997508" sldId="298"/>
        </pc:sldMkLst>
        <pc:picChg chg="mod">
          <ac:chgData name="L Bell" userId="S::lbell@gshs.org.uk::033dad4d-1c7f-44d0-8bd6-e639bde4c6d8" providerId="AD" clId="Web-{59056F60-8424-0FEA-5AA3-B7734F753F50}" dt="2021-01-21T10:20:26.860" v="0" actId="1076"/>
          <ac:picMkLst>
            <pc:docMk/>
            <pc:sldMk cId="2003997508" sldId="298"/>
            <ac:picMk id="10" creationId="{193845A0-F089-472A-A08A-DF0FF6667864}"/>
          </ac:picMkLst>
        </pc:picChg>
      </pc:sldChg>
      <pc:sldChg chg="modSp">
        <pc:chgData name="L Bell" userId="S::lbell@gshs.org.uk::033dad4d-1c7f-44d0-8bd6-e639bde4c6d8" providerId="AD" clId="Web-{59056F60-8424-0FEA-5AA3-B7734F753F50}" dt="2021-01-21T10:21:42.909" v="3" actId="1076"/>
        <pc:sldMkLst>
          <pc:docMk/>
          <pc:sldMk cId="1997688901" sldId="299"/>
        </pc:sldMkLst>
        <pc:picChg chg="mod">
          <ac:chgData name="L Bell" userId="S::lbell@gshs.org.uk::033dad4d-1c7f-44d0-8bd6-e639bde4c6d8" providerId="AD" clId="Web-{59056F60-8424-0FEA-5AA3-B7734F753F50}" dt="2021-01-21T10:21:42.909" v="3" actId="1076"/>
          <ac:picMkLst>
            <pc:docMk/>
            <pc:sldMk cId="1997688901" sldId="299"/>
            <ac:picMk id="16" creationId="{49AAC06D-7C4F-442B-A502-995C0D9A8D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BD93-655E-4B3B-962A-46E4A19DF8CE}" type="datetimeFigureOut">
              <a:rPr lang="en-GB" smtClean="0"/>
              <a:t>21/01/2021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3F67B-A1FD-446A-908F-995089B09462}" type="slidenum">
              <a:rPr lang="en-GB" smtClean="0"/>
              <a:t>‹#›</a:t>
            </a:fld>
            <a:endParaRPr lang="en-GB"/>
          </a:p>
        </p:txBody>
      </p:sp>
    </p:spTree>
    <p:extLst>
      <p:ext uri="{BB962C8B-B14F-4D97-AF65-F5344CB8AC3E}">
        <p14:creationId xmlns:p14="http://schemas.microsoft.com/office/powerpoint/2010/main" val="375424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53F67B-A1FD-446A-908F-995089B09462}" type="slidenum">
              <a:rPr lang="en-GB" smtClean="0"/>
              <a:t>1</a:t>
            </a:fld>
            <a:endParaRPr lang="en-GB"/>
          </a:p>
        </p:txBody>
      </p:sp>
    </p:spTree>
    <p:extLst>
      <p:ext uri="{BB962C8B-B14F-4D97-AF65-F5344CB8AC3E}">
        <p14:creationId xmlns:p14="http://schemas.microsoft.com/office/powerpoint/2010/main" val="352645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53F67B-A1FD-446A-908F-995089B09462}" type="slidenum">
              <a:rPr lang="en-GB" smtClean="0"/>
              <a:t>2</a:t>
            </a:fld>
            <a:endParaRPr lang="en-GB"/>
          </a:p>
        </p:txBody>
      </p:sp>
    </p:spTree>
    <p:extLst>
      <p:ext uri="{BB962C8B-B14F-4D97-AF65-F5344CB8AC3E}">
        <p14:creationId xmlns:p14="http://schemas.microsoft.com/office/powerpoint/2010/main" val="196710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1ABD-74B0-488C-B13F-AF0C4201F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408F78F-B38B-4255-B842-51ECB9520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BA0D7E-A6C9-4756-B30C-1754FB83C3C5}"/>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5" name="Footer Placeholder 4">
            <a:extLst>
              <a:ext uri="{FF2B5EF4-FFF2-40B4-BE49-F238E27FC236}">
                <a16:creationId xmlns:a16="http://schemas.microsoft.com/office/drawing/2014/main" id="{F5DFA8ED-083C-40DB-8430-FAD2522449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7097F8-8B27-4795-9372-EE1A981268C8}"/>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27613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B509-E6CC-4E53-BF76-F70AFC1DE6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4FE515-E924-4A64-A663-9FDA99929A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9DB770-9C6B-4504-97BF-4D1AA494D04A}"/>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5" name="Footer Placeholder 4">
            <a:extLst>
              <a:ext uri="{FF2B5EF4-FFF2-40B4-BE49-F238E27FC236}">
                <a16:creationId xmlns:a16="http://schemas.microsoft.com/office/drawing/2014/main" id="{908CAEA3-D6B3-4A43-AE73-5F2E56928A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D84DCA-74BC-45D6-979C-2B63D98E54B9}"/>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190746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5A765-1F32-493C-991F-650DF47E58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2D512B-D690-48D7-A975-5D4D3EF9BF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964D38-97A2-4603-8E76-7E2A7D035442}"/>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5" name="Footer Placeholder 4">
            <a:extLst>
              <a:ext uri="{FF2B5EF4-FFF2-40B4-BE49-F238E27FC236}">
                <a16:creationId xmlns:a16="http://schemas.microsoft.com/office/drawing/2014/main" id="{CF91F7ED-D996-4A48-A6C2-272A41C76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D0646C-F472-4595-A48C-6C5960D0E4A0}"/>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279873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67EF-50A3-4D49-BA1D-183C6DA854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3689DF-F91C-4535-8C44-F495C92962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775631-FA12-4901-864D-720829F86B8F}"/>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5" name="Footer Placeholder 4">
            <a:extLst>
              <a:ext uri="{FF2B5EF4-FFF2-40B4-BE49-F238E27FC236}">
                <a16:creationId xmlns:a16="http://schemas.microsoft.com/office/drawing/2014/main" id="{6DDFAD96-78E3-4AA8-B5E8-C2063FEAD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D0544C-85D1-441C-84C1-3F5F6E68AC31}"/>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310743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35C1-206D-4D5C-B021-5265C97380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33B5BA-1071-4053-B99E-C3B1DDA7A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68FFB2-92C0-4A03-AE5A-F6B7496626EB}"/>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5" name="Footer Placeholder 4">
            <a:extLst>
              <a:ext uri="{FF2B5EF4-FFF2-40B4-BE49-F238E27FC236}">
                <a16:creationId xmlns:a16="http://schemas.microsoft.com/office/drawing/2014/main" id="{B4C4C826-FAC6-4E88-B5CC-3F3380C46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C2E2D8-867F-449F-B817-06A2AB0D85CA}"/>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1882237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B357-DF38-4138-A665-B91BEDF990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E53D4B-66CB-4582-A883-1C72B13ADFE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0926A3-3A40-4729-8739-8CC58EDB5E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F9D37B-5F3D-446F-8537-9C01558E5EFA}"/>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6" name="Footer Placeholder 5">
            <a:extLst>
              <a:ext uri="{FF2B5EF4-FFF2-40B4-BE49-F238E27FC236}">
                <a16:creationId xmlns:a16="http://schemas.microsoft.com/office/drawing/2014/main" id="{95268C45-F7C8-4DB2-B981-9EE953DB9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E7AF15-0F7B-4BF2-BB3D-1B64E7DBD72B}"/>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181488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DE3D-F2A7-49C7-86F7-879B08DEA4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95526D-B194-48BA-9E1E-74D8639792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64431D-B6C8-488D-8029-C38AB14E7F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63E4FF-B364-42D2-8B8D-D762BCF1E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73AE5B-319D-4B75-8B20-9B048EF381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234E1E-80CD-4FE1-AA38-1F06B57D2195}"/>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8" name="Footer Placeholder 7">
            <a:extLst>
              <a:ext uri="{FF2B5EF4-FFF2-40B4-BE49-F238E27FC236}">
                <a16:creationId xmlns:a16="http://schemas.microsoft.com/office/drawing/2014/main" id="{F2C994CC-B143-4CBB-9432-7A2600D496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FEF08F-2889-4812-954C-D54119B07059}"/>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272499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2182-892C-482A-8166-95B9F0CD0D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BAF4A-0867-4A4A-81CE-913B898E08A2}"/>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4" name="Footer Placeholder 3">
            <a:extLst>
              <a:ext uri="{FF2B5EF4-FFF2-40B4-BE49-F238E27FC236}">
                <a16:creationId xmlns:a16="http://schemas.microsoft.com/office/drawing/2014/main" id="{9434AE02-F019-4047-A034-EDD21C1E04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B364B2-B51B-408A-98A7-686FE7405875}"/>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2382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048F0-97DB-4943-B6B3-29CE1D06D982}"/>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3" name="Footer Placeholder 2">
            <a:extLst>
              <a:ext uri="{FF2B5EF4-FFF2-40B4-BE49-F238E27FC236}">
                <a16:creationId xmlns:a16="http://schemas.microsoft.com/office/drawing/2014/main" id="{2224BB78-33FF-43CA-A36B-E57BF512CE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414D4D-E654-44F4-BE2D-1B8728AA52C4}"/>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1363150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7F309-5032-4476-9C4E-0FA98CC01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7BF9BA-5EA1-4246-A3F7-F0C60CD10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9BBE9F-53C9-4050-8FCC-6309EB748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7E7996-B68D-49ED-85DF-E4340F4EBCB7}"/>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6" name="Footer Placeholder 5">
            <a:extLst>
              <a:ext uri="{FF2B5EF4-FFF2-40B4-BE49-F238E27FC236}">
                <a16:creationId xmlns:a16="http://schemas.microsoft.com/office/drawing/2014/main" id="{2FFBEEE1-9886-4A41-9A11-BC09C8189A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2F54AE-2340-4CEB-AE93-8815CEE006B5}"/>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7639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4B09-D160-4144-9698-355B75CC4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3D22AC-E9EB-4A03-8544-7C6ECC18DC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B60158-F3AC-4672-B64A-43438F60F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66E4D6-B5B6-40DA-8697-54A1D378D487}"/>
              </a:ext>
            </a:extLst>
          </p:cNvPr>
          <p:cNvSpPr>
            <a:spLocks noGrp="1"/>
          </p:cNvSpPr>
          <p:nvPr>
            <p:ph type="dt" sz="half" idx="10"/>
          </p:nvPr>
        </p:nvSpPr>
        <p:spPr/>
        <p:txBody>
          <a:bodyPr/>
          <a:lstStyle/>
          <a:p>
            <a:fld id="{BCF63DC6-0DB1-424C-93CF-7550B2422F25}" type="datetimeFigureOut">
              <a:rPr lang="en-GB" smtClean="0"/>
              <a:t>21/01/2021</a:t>
            </a:fld>
            <a:endParaRPr lang="en-GB"/>
          </a:p>
        </p:txBody>
      </p:sp>
      <p:sp>
        <p:nvSpPr>
          <p:cNvPr id="6" name="Footer Placeholder 5">
            <a:extLst>
              <a:ext uri="{FF2B5EF4-FFF2-40B4-BE49-F238E27FC236}">
                <a16:creationId xmlns:a16="http://schemas.microsoft.com/office/drawing/2014/main" id="{CBF34EE7-E612-418E-B209-515601865D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DFAC4E-16A2-4378-91DF-FB58AA76568C}"/>
              </a:ext>
            </a:extLst>
          </p:cNvPr>
          <p:cNvSpPr>
            <a:spLocks noGrp="1"/>
          </p:cNvSpPr>
          <p:nvPr>
            <p:ph type="sldNum" sz="quarter" idx="12"/>
          </p:nvPr>
        </p:nvSpPr>
        <p:spPr/>
        <p:txBody>
          <a:bodyPr/>
          <a:lstStyle/>
          <a:p>
            <a:fld id="{8B40ACDD-8F42-4E75-BA77-8B84D751A652}" type="slidenum">
              <a:rPr lang="en-GB" smtClean="0"/>
              <a:t>‹#›</a:t>
            </a:fld>
            <a:endParaRPr lang="en-GB"/>
          </a:p>
        </p:txBody>
      </p:sp>
    </p:spTree>
    <p:extLst>
      <p:ext uri="{BB962C8B-B14F-4D97-AF65-F5344CB8AC3E}">
        <p14:creationId xmlns:p14="http://schemas.microsoft.com/office/powerpoint/2010/main" val="356991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D9BDE-55CB-41D7-B03A-D38CD3FC5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82B922-467E-4FE0-9AE3-CBC860FA1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1A9E4E-BD93-4D0A-B3D6-FD28D9A8E3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63DC6-0DB1-424C-93CF-7550B2422F25}" type="datetimeFigureOut">
              <a:rPr lang="en-GB" smtClean="0"/>
              <a:t>21/01/2021</a:t>
            </a:fld>
            <a:endParaRPr lang="en-GB"/>
          </a:p>
        </p:txBody>
      </p:sp>
      <p:sp>
        <p:nvSpPr>
          <p:cNvPr id="5" name="Footer Placeholder 4">
            <a:extLst>
              <a:ext uri="{FF2B5EF4-FFF2-40B4-BE49-F238E27FC236}">
                <a16:creationId xmlns:a16="http://schemas.microsoft.com/office/drawing/2014/main" id="{7DCF27F6-4010-4A9F-9177-5CA09EDCE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BF2B90-B5B0-45C9-B834-1B0A4ECE3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0ACDD-8F42-4E75-BA77-8B84D751A652}" type="slidenum">
              <a:rPr lang="en-GB" smtClean="0"/>
              <a:t>‹#›</a:t>
            </a:fld>
            <a:endParaRPr lang="en-GB"/>
          </a:p>
        </p:txBody>
      </p:sp>
    </p:spTree>
    <p:extLst>
      <p:ext uri="{BB962C8B-B14F-4D97-AF65-F5344CB8AC3E}">
        <p14:creationId xmlns:p14="http://schemas.microsoft.com/office/powerpoint/2010/main" val="383921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s://www.youtube.com/watch?v=c3gI9ms8Fdc"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www.youtube.com/watch?v=1RWOpQXTltA&amp;t=185s"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https://www.youtube.com/watch?v=JWb_svTrcOg" TargetMode="External"/><Relationship Id="rId4" Type="http://schemas.openxmlformats.org/officeDocument/2006/relationships/hyperlink" Target="https://www.youtube.com/watch?v=yg16u_bzjP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A6BD-7C3D-4080-AB7B-5A85461ABEE4}"/>
              </a:ext>
            </a:extLst>
          </p:cNvPr>
          <p:cNvSpPr>
            <a:spLocks noGrp="1"/>
          </p:cNvSpPr>
          <p:nvPr>
            <p:ph type="ctrTitle"/>
          </p:nvPr>
        </p:nvSpPr>
        <p:spPr>
          <a:xfrm>
            <a:off x="1524000" y="2219642"/>
            <a:ext cx="9144000" cy="2387600"/>
          </a:xfrm>
        </p:spPr>
        <p:txBody>
          <a:bodyPr>
            <a:normAutofit fontScale="90000"/>
          </a:bodyPr>
          <a:lstStyle/>
          <a:p>
            <a:r>
              <a:rPr lang="en-GB" dirty="0">
                <a:latin typeface="Comic Sans MS" panose="030F0702030302020204" pitchFamily="66" charset="0"/>
              </a:rPr>
              <a:t>A Level Religious Studies </a:t>
            </a:r>
            <a:br>
              <a:rPr lang="en-GB" dirty="0">
                <a:latin typeface="Comic Sans MS" panose="030F0702030302020204" pitchFamily="66" charset="0"/>
              </a:rPr>
            </a:br>
            <a:r>
              <a:rPr lang="en-GB" dirty="0">
                <a:latin typeface="Comic Sans MS" panose="030F0702030302020204" pitchFamily="66" charset="0"/>
              </a:rPr>
              <a:t>Taster Session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Subtitle 2">
            <a:extLst>
              <a:ext uri="{FF2B5EF4-FFF2-40B4-BE49-F238E27FC236}">
                <a16:creationId xmlns:a16="http://schemas.microsoft.com/office/drawing/2014/main" id="{5463C6B2-6BBB-455B-B8DE-6A61F6BFEAD5}"/>
              </a:ext>
            </a:extLst>
          </p:cNvPr>
          <p:cNvSpPr>
            <a:spLocks noGrp="1"/>
          </p:cNvSpPr>
          <p:nvPr>
            <p:ph type="subTitle" idx="1"/>
          </p:nvPr>
        </p:nvSpPr>
        <p:spPr>
          <a:xfrm>
            <a:off x="1328928" y="4638358"/>
            <a:ext cx="9144000" cy="1655762"/>
          </a:xfrm>
        </p:spPr>
        <p:txBody>
          <a:bodyPr/>
          <a:lstStyle/>
          <a:p>
            <a:r>
              <a:rPr lang="en-GB" dirty="0">
                <a:latin typeface="Comic Sans MS" panose="030F0702030302020204" pitchFamily="66" charset="0"/>
              </a:rPr>
              <a:t>2021</a:t>
            </a:r>
            <a:endParaRPr lang="en-GB" dirty="0"/>
          </a:p>
        </p:txBody>
      </p:sp>
      <p:pic>
        <p:nvPicPr>
          <p:cNvPr id="4" name="Picture 3">
            <a:extLst>
              <a:ext uri="{FF2B5EF4-FFF2-40B4-BE49-F238E27FC236}">
                <a16:creationId xmlns:a16="http://schemas.microsoft.com/office/drawing/2014/main" id="{39C200FD-8414-44DE-B171-25A77101EEF6}"/>
              </a:ext>
            </a:extLst>
          </p:cNvPr>
          <p:cNvPicPr>
            <a:picLocks noChangeAspect="1"/>
          </p:cNvPicPr>
          <p:nvPr/>
        </p:nvPicPr>
        <p:blipFill>
          <a:blip r:embed="rId3"/>
          <a:stretch>
            <a:fillRect/>
          </a:stretch>
        </p:blipFill>
        <p:spPr>
          <a:xfrm>
            <a:off x="206829" y="3925824"/>
            <a:ext cx="2839755" cy="2839755"/>
          </a:xfrm>
          <a:prstGeom prst="rect">
            <a:avLst/>
          </a:prstGeom>
        </p:spPr>
      </p:pic>
      <p:pic>
        <p:nvPicPr>
          <p:cNvPr id="5" name="Picture 4">
            <a:extLst>
              <a:ext uri="{FF2B5EF4-FFF2-40B4-BE49-F238E27FC236}">
                <a16:creationId xmlns:a16="http://schemas.microsoft.com/office/drawing/2014/main" id="{DCBFAC3F-A727-46A3-84E8-868BEEE61FEE}"/>
              </a:ext>
            </a:extLst>
          </p:cNvPr>
          <p:cNvPicPr>
            <a:picLocks noChangeAspect="1"/>
          </p:cNvPicPr>
          <p:nvPr/>
        </p:nvPicPr>
        <p:blipFill>
          <a:blip r:embed="rId4"/>
          <a:stretch>
            <a:fillRect/>
          </a:stretch>
        </p:blipFill>
        <p:spPr>
          <a:xfrm>
            <a:off x="8553243" y="3801389"/>
            <a:ext cx="3638757" cy="2913905"/>
          </a:xfrm>
          <a:prstGeom prst="rect">
            <a:avLst/>
          </a:prstGeom>
        </p:spPr>
      </p:pic>
      <p:pic>
        <p:nvPicPr>
          <p:cNvPr id="6" name="Picture 5">
            <a:extLst>
              <a:ext uri="{FF2B5EF4-FFF2-40B4-BE49-F238E27FC236}">
                <a16:creationId xmlns:a16="http://schemas.microsoft.com/office/drawing/2014/main" id="{1557B78A-2001-4846-9DF4-460945E38D05}"/>
              </a:ext>
            </a:extLst>
          </p:cNvPr>
          <p:cNvPicPr>
            <a:picLocks noChangeAspect="1"/>
          </p:cNvPicPr>
          <p:nvPr/>
        </p:nvPicPr>
        <p:blipFill>
          <a:blip r:embed="rId5"/>
          <a:stretch>
            <a:fillRect/>
          </a:stretch>
        </p:blipFill>
        <p:spPr>
          <a:xfrm>
            <a:off x="10692384" y="142706"/>
            <a:ext cx="1451283" cy="3323660"/>
          </a:xfrm>
          <a:prstGeom prst="rect">
            <a:avLst/>
          </a:prstGeom>
        </p:spPr>
      </p:pic>
      <p:pic>
        <p:nvPicPr>
          <p:cNvPr id="1026" name="Picture 2" descr="Catholic Bible Clip Art, PNG, 800x675px, Bible, Area, Artwork, Bible Story,  Blog Download Free">
            <a:extLst>
              <a:ext uri="{FF2B5EF4-FFF2-40B4-BE49-F238E27FC236}">
                <a16:creationId xmlns:a16="http://schemas.microsoft.com/office/drawing/2014/main" id="{2345CE14-9D55-45B7-BE87-366FF82CE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 y="142706"/>
            <a:ext cx="2256295" cy="186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18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8" y="-226269"/>
            <a:ext cx="11353801" cy="1325563"/>
          </a:xfrm>
        </p:spPr>
        <p:txBody>
          <a:bodyPr>
            <a:normAutofit/>
          </a:bodyPr>
          <a:lstStyle/>
          <a:p>
            <a:pPr algn="ctr"/>
            <a:r>
              <a:rPr lang="en-GB" sz="4000" u="sng" dirty="0">
                <a:latin typeface="Comic Sans MS" panose="030F0702030302020204" pitchFamily="66" charset="0"/>
              </a:rPr>
              <a:t>Would a Christian assassinate Adolf Hitler?</a:t>
            </a:r>
          </a:p>
        </p:txBody>
      </p:sp>
      <p:pic>
        <p:nvPicPr>
          <p:cNvPr id="2056" name="Picture 8" descr="Bible Clipart , Free Transparent Clipart - ClipartKey">
            <a:extLst>
              <a:ext uri="{FF2B5EF4-FFF2-40B4-BE49-F238E27FC236}">
                <a16:creationId xmlns:a16="http://schemas.microsoft.com/office/drawing/2014/main" id="{24EF48CF-6252-4E12-841B-EDE8F343B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11" r="13172"/>
          <a:stretch/>
        </p:blipFill>
        <p:spPr bwMode="auto">
          <a:xfrm>
            <a:off x="2359781" y="2743325"/>
            <a:ext cx="1979415" cy="168592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8EA5660B-6ACE-4681-8527-D2E17C5FB1A3}"/>
              </a:ext>
            </a:extLst>
          </p:cNvPr>
          <p:cNvSpPr/>
          <p:nvPr/>
        </p:nvSpPr>
        <p:spPr>
          <a:xfrm>
            <a:off x="95484" y="713042"/>
            <a:ext cx="1527311" cy="1570754"/>
          </a:xfrm>
          <a:prstGeom prst="wedgeRoundRectCallout">
            <a:avLst>
              <a:gd name="adj1" fmla="val 74161"/>
              <a:gd name="adj2" fmla="val 56290"/>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Jesus said, </a:t>
            </a:r>
            <a:r>
              <a:rPr lang="en-GB" i="1" dirty="0">
                <a:latin typeface="Comic Sans MS" panose="030F0702030302020204" pitchFamily="66" charset="0"/>
              </a:rPr>
              <a:t>“love your neighbour as you love yourself”</a:t>
            </a:r>
          </a:p>
        </p:txBody>
      </p:sp>
      <p:sp>
        <p:nvSpPr>
          <p:cNvPr id="10" name="Speech Bubble: Rectangle with Corners Rounded 9">
            <a:extLst>
              <a:ext uri="{FF2B5EF4-FFF2-40B4-BE49-F238E27FC236}">
                <a16:creationId xmlns:a16="http://schemas.microsoft.com/office/drawing/2014/main" id="{FED2BE65-79F3-4B95-82F5-E0D9520C96AF}"/>
              </a:ext>
            </a:extLst>
          </p:cNvPr>
          <p:cNvSpPr/>
          <p:nvPr/>
        </p:nvSpPr>
        <p:spPr>
          <a:xfrm>
            <a:off x="2289994" y="857997"/>
            <a:ext cx="1843148" cy="1570754"/>
          </a:xfrm>
          <a:prstGeom prst="wedgeRoundRectCallout">
            <a:avLst>
              <a:gd name="adj1" fmla="val -47175"/>
              <a:gd name="adj2" fmla="val 60947"/>
              <a:gd name="adj3" fmla="val 16667"/>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Jesus said, </a:t>
            </a:r>
            <a:r>
              <a:rPr lang="en-GB" i="1" dirty="0">
                <a:latin typeface="Comic Sans MS" panose="030F0702030302020204" pitchFamily="66" charset="0"/>
              </a:rPr>
              <a:t>“I have not come with peace but with a sword.” </a:t>
            </a:r>
          </a:p>
        </p:txBody>
      </p:sp>
      <p:sp>
        <p:nvSpPr>
          <p:cNvPr id="12" name="Speech Bubble: Rectangle with Corners Rounded 11">
            <a:extLst>
              <a:ext uri="{FF2B5EF4-FFF2-40B4-BE49-F238E27FC236}">
                <a16:creationId xmlns:a16="http://schemas.microsoft.com/office/drawing/2014/main" id="{247ADC84-5D02-4003-9CE5-8D156D5661EC}"/>
              </a:ext>
            </a:extLst>
          </p:cNvPr>
          <p:cNvSpPr/>
          <p:nvPr/>
        </p:nvSpPr>
        <p:spPr>
          <a:xfrm>
            <a:off x="211834" y="5039053"/>
            <a:ext cx="3945638" cy="1570754"/>
          </a:xfrm>
          <a:prstGeom prst="wedgeRoundRectCallout">
            <a:avLst>
              <a:gd name="adj1" fmla="val 36873"/>
              <a:gd name="adj2" fmla="val -85753"/>
              <a:gd name="adj3" fmla="val 16667"/>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Jesus said, </a:t>
            </a:r>
            <a:r>
              <a:rPr lang="en-GB" i="1" dirty="0">
                <a:latin typeface="Comic Sans MS" panose="030F0702030302020204" pitchFamily="66" charset="0"/>
              </a:rPr>
              <a:t>“You have heard that it was said, ‘Love your neighbour and hate your enemy.’ But I tell you, love your enemies and pray for those who persecute you.”</a:t>
            </a:r>
            <a:endParaRPr lang="en-GB" dirty="0">
              <a:latin typeface="Comic Sans MS" panose="030F0702030302020204" pitchFamily="66" charset="0"/>
            </a:endParaRPr>
          </a:p>
        </p:txBody>
      </p:sp>
      <p:sp>
        <p:nvSpPr>
          <p:cNvPr id="14" name="Speech Bubble: Rectangle with Corners Rounded 13">
            <a:extLst>
              <a:ext uri="{FF2B5EF4-FFF2-40B4-BE49-F238E27FC236}">
                <a16:creationId xmlns:a16="http://schemas.microsoft.com/office/drawing/2014/main" id="{196DCC25-0B29-4C85-B70F-7FE7CF33BBA9}"/>
              </a:ext>
            </a:extLst>
          </p:cNvPr>
          <p:cNvSpPr/>
          <p:nvPr/>
        </p:nvSpPr>
        <p:spPr>
          <a:xfrm>
            <a:off x="4171023" y="1400538"/>
            <a:ext cx="1229823" cy="1028213"/>
          </a:xfrm>
          <a:prstGeom prst="wedgeRoundRectCallout">
            <a:avLst>
              <a:gd name="adj1" fmla="val -52132"/>
              <a:gd name="adj2" fmla="val 83476"/>
              <a:gd name="adj3" fmla="val 16667"/>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“do not murder” </a:t>
            </a:r>
            <a:endParaRPr lang="en-GB" dirty="0"/>
          </a:p>
        </p:txBody>
      </p:sp>
      <p:sp>
        <p:nvSpPr>
          <p:cNvPr id="16" name="Speech Bubble: Rectangle with Corners Rounded 15">
            <a:extLst>
              <a:ext uri="{FF2B5EF4-FFF2-40B4-BE49-F238E27FC236}">
                <a16:creationId xmlns:a16="http://schemas.microsoft.com/office/drawing/2014/main" id="{4D3C205B-2101-490A-88AF-7BF4858D84B7}"/>
              </a:ext>
            </a:extLst>
          </p:cNvPr>
          <p:cNvSpPr/>
          <p:nvPr/>
        </p:nvSpPr>
        <p:spPr>
          <a:xfrm>
            <a:off x="95484" y="2638552"/>
            <a:ext cx="2149103" cy="2255546"/>
          </a:xfrm>
          <a:prstGeom prst="wedgeRoundRectCallout">
            <a:avLst>
              <a:gd name="adj1" fmla="val 64516"/>
              <a:gd name="adj2" fmla="val -23709"/>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“let everyone be subject to the governing authorities, who have been established by God”. </a:t>
            </a:r>
            <a:endParaRPr lang="en-GB" dirty="0"/>
          </a:p>
        </p:txBody>
      </p:sp>
      <p:pic>
        <p:nvPicPr>
          <p:cNvPr id="2058" name="Picture 10" descr="Harston vicars in the 21st century | New contributions | Harston History">
            <a:extLst>
              <a:ext uri="{FF2B5EF4-FFF2-40B4-BE49-F238E27FC236}">
                <a16:creationId xmlns:a16="http://schemas.microsoft.com/office/drawing/2014/main" id="{6D9F9BED-159B-4C47-BEAB-CE3BBFB40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00" r="12249"/>
          <a:stretch/>
        </p:blipFill>
        <p:spPr bwMode="auto">
          <a:xfrm>
            <a:off x="5543945" y="913882"/>
            <a:ext cx="1337807" cy="1823139"/>
          </a:xfrm>
          <a:prstGeom prst="rect">
            <a:avLst/>
          </a:prstGeom>
          <a:noFill/>
          <a:extLst>
            <a:ext uri="{909E8E84-426E-40DD-AFC4-6F175D3DCCD1}">
              <a14:hiddenFill xmlns:a14="http://schemas.microsoft.com/office/drawing/2010/main">
                <a:solidFill>
                  <a:srgbClr val="FFFFFF"/>
                </a:solidFill>
              </a14:hiddenFill>
            </a:ext>
          </a:extLst>
        </p:spPr>
      </p:pic>
      <p:sp>
        <p:nvSpPr>
          <p:cNvPr id="11" name="Thought Bubble: Cloud 10">
            <a:extLst>
              <a:ext uri="{FF2B5EF4-FFF2-40B4-BE49-F238E27FC236}">
                <a16:creationId xmlns:a16="http://schemas.microsoft.com/office/drawing/2014/main" id="{8027BE0F-8E25-4413-BD7F-A57C300EA792}"/>
              </a:ext>
            </a:extLst>
          </p:cNvPr>
          <p:cNvSpPr/>
          <p:nvPr/>
        </p:nvSpPr>
        <p:spPr>
          <a:xfrm>
            <a:off x="7296282" y="857997"/>
            <a:ext cx="4781417" cy="4181055"/>
          </a:xfrm>
          <a:prstGeom prst="cloudCallout">
            <a:avLst>
              <a:gd name="adj1" fmla="val -59024"/>
              <a:gd name="adj2" fmla="val -4429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13" name="Callout: Up Arrow 12">
            <a:extLst>
              <a:ext uri="{FF2B5EF4-FFF2-40B4-BE49-F238E27FC236}">
                <a16:creationId xmlns:a16="http://schemas.microsoft.com/office/drawing/2014/main" id="{F71356F8-A8BF-4944-8DB7-0965B6C4ED4B}"/>
              </a:ext>
            </a:extLst>
          </p:cNvPr>
          <p:cNvSpPr/>
          <p:nvPr/>
        </p:nvSpPr>
        <p:spPr>
          <a:xfrm>
            <a:off x="4454390" y="4332719"/>
            <a:ext cx="7623309" cy="2372882"/>
          </a:xfrm>
          <a:prstGeom prst="upArrowCallou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GB" sz="1100" dirty="0">
                <a:latin typeface="Comic Sans MS" panose="030F0702030302020204" pitchFamily="66" charset="0"/>
              </a:rPr>
              <a:t>Do you agree with them? Justify your opinion: </a:t>
            </a:r>
          </a:p>
          <a:p>
            <a:endParaRPr lang="en-GB" sz="1100" dirty="0">
              <a:latin typeface="Comic Sans MS" panose="030F0702030302020204" pitchFamily="66" charset="0"/>
            </a:endParaRPr>
          </a:p>
          <a:p>
            <a:endParaRPr lang="en-GB" sz="1100" dirty="0">
              <a:latin typeface="Comic Sans MS" panose="030F0702030302020204" pitchFamily="66" charset="0"/>
            </a:endParaRPr>
          </a:p>
          <a:p>
            <a:endParaRPr lang="en-GB" sz="1100" dirty="0">
              <a:latin typeface="Comic Sans MS" panose="030F0702030302020204" pitchFamily="66" charset="0"/>
            </a:endParaRPr>
          </a:p>
          <a:p>
            <a:endParaRPr lang="en-GB" sz="1100" dirty="0">
              <a:latin typeface="Comic Sans MS" panose="030F0702030302020204" pitchFamily="66" charset="0"/>
            </a:endParaRPr>
          </a:p>
          <a:p>
            <a:endParaRPr lang="en-GB" sz="1100" dirty="0">
              <a:latin typeface="Comic Sans MS" panose="030F0702030302020204" pitchFamily="66" charset="0"/>
            </a:endParaRPr>
          </a:p>
          <a:p>
            <a:r>
              <a:rPr lang="en-GB" sz="1100" dirty="0">
                <a:latin typeface="Comic Sans MS" panose="030F0702030302020204" pitchFamily="66" charset="0"/>
              </a:rPr>
              <a:t> </a:t>
            </a:r>
          </a:p>
        </p:txBody>
      </p:sp>
      <p:sp>
        <p:nvSpPr>
          <p:cNvPr id="15" name="Rectangle 14">
            <a:extLst>
              <a:ext uri="{FF2B5EF4-FFF2-40B4-BE49-F238E27FC236}">
                <a16:creationId xmlns:a16="http://schemas.microsoft.com/office/drawing/2014/main" id="{F3CAEDB4-1CAD-422A-A013-D67A8F826832}"/>
              </a:ext>
            </a:extLst>
          </p:cNvPr>
          <p:cNvSpPr/>
          <p:nvPr/>
        </p:nvSpPr>
        <p:spPr>
          <a:xfrm>
            <a:off x="5400846" y="2781784"/>
            <a:ext cx="1752337" cy="1107996"/>
          </a:xfrm>
          <a:prstGeom prst="rect">
            <a:avLst/>
          </a:prstGeom>
        </p:spPr>
        <p:txBody>
          <a:bodyPr wrap="square">
            <a:spAutoFit/>
          </a:bodyPr>
          <a:lstStyle/>
          <a:p>
            <a:pPr algn="ctr"/>
            <a:r>
              <a:rPr lang="en-GB" sz="1100" dirty="0">
                <a:latin typeface="Comic Sans MS" panose="030F0702030302020204" pitchFamily="66" charset="0"/>
              </a:rPr>
              <a:t>Use the quotes to justify whether or not a Christian would assassinate Hitler? Can you argue both yes and no? </a:t>
            </a:r>
          </a:p>
        </p:txBody>
      </p:sp>
    </p:spTree>
    <p:extLst>
      <p:ext uri="{BB962C8B-B14F-4D97-AF65-F5344CB8AC3E}">
        <p14:creationId xmlns:p14="http://schemas.microsoft.com/office/powerpoint/2010/main" val="1588465081"/>
      </p:ext>
    </p:extLst>
  </p:cSld>
  <p:clrMapOvr>
    <a:masterClrMapping/>
  </p:clrMapOvr>
  <mc:AlternateContent xmlns:mc="http://schemas.openxmlformats.org/markup-compatibility/2006" xmlns:p14="http://schemas.microsoft.com/office/powerpoint/2010/main">
    <mc:Choice Requires="p14">
      <p:transition spd="slow" p14:dur="2000" advTm="790"/>
    </mc:Choice>
    <mc:Fallback xmlns="">
      <p:transition spd="slow" advTm="79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1B6B-00BA-4DF2-8D67-92D3E0B5B612}"/>
              </a:ext>
            </a:extLst>
          </p:cNvPr>
          <p:cNvSpPr>
            <a:spLocks noGrp="1"/>
          </p:cNvSpPr>
          <p:nvPr>
            <p:ph type="title"/>
          </p:nvPr>
        </p:nvSpPr>
        <p:spPr>
          <a:xfrm>
            <a:off x="935736" y="-293243"/>
            <a:ext cx="10515600" cy="1325563"/>
          </a:xfrm>
        </p:spPr>
        <p:txBody>
          <a:bodyPr/>
          <a:lstStyle/>
          <a:p>
            <a:pPr algn="ctr"/>
            <a:r>
              <a:rPr lang="en-GB" u="sng" dirty="0">
                <a:latin typeface="Comic Sans MS" panose="030F0702030302020204" pitchFamily="66" charset="0"/>
              </a:rPr>
              <a:t>Course Overview </a:t>
            </a:r>
          </a:p>
        </p:txBody>
      </p:sp>
      <p:sp>
        <p:nvSpPr>
          <p:cNvPr id="4" name="Rectangle 3">
            <a:extLst>
              <a:ext uri="{FF2B5EF4-FFF2-40B4-BE49-F238E27FC236}">
                <a16:creationId xmlns:a16="http://schemas.microsoft.com/office/drawing/2014/main" id="{438F9BE3-6CD0-41A5-A963-5B68DA4DE3AD}"/>
              </a:ext>
            </a:extLst>
          </p:cNvPr>
          <p:cNvSpPr/>
          <p:nvPr/>
        </p:nvSpPr>
        <p:spPr>
          <a:xfrm>
            <a:off x="371856" y="89122"/>
            <a:ext cx="3511296" cy="56083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Content Overview </a:t>
            </a:r>
          </a:p>
        </p:txBody>
      </p:sp>
      <p:sp>
        <p:nvSpPr>
          <p:cNvPr id="5" name="Rectangle 4">
            <a:extLst>
              <a:ext uri="{FF2B5EF4-FFF2-40B4-BE49-F238E27FC236}">
                <a16:creationId xmlns:a16="http://schemas.microsoft.com/office/drawing/2014/main" id="{F862400C-FD51-446E-A260-A0CE331E385A}"/>
              </a:ext>
            </a:extLst>
          </p:cNvPr>
          <p:cNvSpPr/>
          <p:nvPr/>
        </p:nvSpPr>
        <p:spPr>
          <a:xfrm>
            <a:off x="8503920" y="92900"/>
            <a:ext cx="3511296" cy="560832"/>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Assessment Overview </a:t>
            </a:r>
          </a:p>
        </p:txBody>
      </p:sp>
      <p:sp>
        <p:nvSpPr>
          <p:cNvPr id="6" name="Rectangle 5">
            <a:extLst>
              <a:ext uri="{FF2B5EF4-FFF2-40B4-BE49-F238E27FC236}">
                <a16:creationId xmlns:a16="http://schemas.microsoft.com/office/drawing/2014/main" id="{4E3A8D30-37B1-4A3D-9B98-D4C18C20E05B}"/>
              </a:ext>
            </a:extLst>
          </p:cNvPr>
          <p:cNvSpPr/>
          <p:nvPr/>
        </p:nvSpPr>
        <p:spPr>
          <a:xfrm>
            <a:off x="371856" y="874236"/>
            <a:ext cx="6236208" cy="172643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u="sng" dirty="0">
                <a:latin typeface="Comic Sans MS" panose="030F0702030302020204" pitchFamily="66" charset="0"/>
              </a:rPr>
              <a:t>1. Philosophy of religion – Taught at Longbenton</a:t>
            </a:r>
          </a:p>
          <a:p>
            <a:r>
              <a:rPr lang="en-GB" sz="1200" dirty="0">
                <a:latin typeface="Comic Sans MS" panose="030F0702030302020204" pitchFamily="66" charset="0"/>
              </a:rPr>
              <a:t>Learners will study: </a:t>
            </a:r>
          </a:p>
          <a:p>
            <a:r>
              <a:rPr lang="en-GB" sz="1200" dirty="0">
                <a:latin typeface="Comic Sans MS" panose="030F0702030302020204" pitchFamily="66" charset="0"/>
              </a:rPr>
              <a:t>• ancient philosophical influences </a:t>
            </a:r>
          </a:p>
          <a:p>
            <a:r>
              <a:rPr lang="en-GB" sz="1200" dirty="0">
                <a:latin typeface="Comic Sans MS" panose="030F0702030302020204" pitchFamily="66" charset="0"/>
              </a:rPr>
              <a:t>• the nature of the soul, mind and body </a:t>
            </a:r>
          </a:p>
          <a:p>
            <a:r>
              <a:rPr lang="en-GB" sz="1200" dirty="0">
                <a:latin typeface="Comic Sans MS" panose="030F0702030302020204" pitchFamily="66" charset="0"/>
              </a:rPr>
              <a:t>• arguments about the existence or non-existence of God </a:t>
            </a:r>
          </a:p>
          <a:p>
            <a:r>
              <a:rPr lang="en-GB" sz="1200" dirty="0">
                <a:latin typeface="Comic Sans MS" panose="030F0702030302020204" pitchFamily="66" charset="0"/>
              </a:rPr>
              <a:t>• the nature and impact of religious experience </a:t>
            </a:r>
          </a:p>
          <a:p>
            <a:r>
              <a:rPr lang="en-GB" sz="1200" dirty="0">
                <a:latin typeface="Comic Sans MS" panose="030F0702030302020204" pitchFamily="66" charset="0"/>
              </a:rPr>
              <a:t>• the challenge for religious belief of the problem of evil </a:t>
            </a:r>
          </a:p>
          <a:p>
            <a:r>
              <a:rPr lang="en-GB" sz="1200" dirty="0">
                <a:latin typeface="Comic Sans MS" panose="030F0702030302020204" pitchFamily="66" charset="0"/>
              </a:rPr>
              <a:t>• ideas about the nature of God </a:t>
            </a:r>
          </a:p>
          <a:p>
            <a:r>
              <a:rPr lang="en-GB" sz="1200" dirty="0">
                <a:latin typeface="Comic Sans MS" panose="030F0702030302020204" pitchFamily="66" charset="0"/>
              </a:rPr>
              <a:t>• issues in religious language.</a:t>
            </a:r>
          </a:p>
        </p:txBody>
      </p:sp>
      <p:sp>
        <p:nvSpPr>
          <p:cNvPr id="7" name="Rectangle 6">
            <a:extLst>
              <a:ext uri="{FF2B5EF4-FFF2-40B4-BE49-F238E27FC236}">
                <a16:creationId xmlns:a16="http://schemas.microsoft.com/office/drawing/2014/main" id="{73A95326-8A58-41E5-90F5-8F9CA13D71A0}"/>
              </a:ext>
            </a:extLst>
          </p:cNvPr>
          <p:cNvSpPr/>
          <p:nvPr/>
        </p:nvSpPr>
        <p:spPr>
          <a:xfrm>
            <a:off x="371856" y="2778822"/>
            <a:ext cx="6236208" cy="172643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u="sng" dirty="0">
                <a:latin typeface="Comic Sans MS" panose="030F0702030302020204" pitchFamily="66" charset="0"/>
              </a:rPr>
              <a:t>2. Religion and Ethics – Taught at George Stephenson</a:t>
            </a:r>
          </a:p>
          <a:p>
            <a:r>
              <a:rPr lang="en-GB" sz="1200" dirty="0">
                <a:latin typeface="Comic Sans MS" panose="030F0702030302020204" pitchFamily="66" charset="0"/>
              </a:rPr>
              <a:t>Learners will study: </a:t>
            </a:r>
          </a:p>
          <a:p>
            <a:r>
              <a:rPr lang="en-GB" sz="1200" dirty="0">
                <a:latin typeface="Comic Sans MS" panose="030F0702030302020204" pitchFamily="66" charset="0"/>
              </a:rPr>
              <a:t>• normative ethical theories </a:t>
            </a:r>
          </a:p>
          <a:p>
            <a:r>
              <a:rPr lang="en-GB" sz="1200" dirty="0">
                <a:latin typeface="Comic Sans MS" panose="030F0702030302020204" pitchFamily="66" charset="0"/>
              </a:rPr>
              <a:t>• the application of ethical theory to two contemporary issues of importance </a:t>
            </a:r>
          </a:p>
          <a:p>
            <a:r>
              <a:rPr lang="en-GB" sz="1200" dirty="0">
                <a:latin typeface="Comic Sans MS" panose="030F0702030302020204" pitchFamily="66" charset="0"/>
              </a:rPr>
              <a:t>• ethical language and thought </a:t>
            </a:r>
          </a:p>
          <a:p>
            <a:r>
              <a:rPr lang="en-GB" sz="1200" dirty="0">
                <a:latin typeface="Comic Sans MS" panose="030F0702030302020204" pitchFamily="66" charset="0"/>
              </a:rPr>
              <a:t>• debates surrounding the significant idea of conscience </a:t>
            </a:r>
          </a:p>
          <a:p>
            <a:r>
              <a:rPr lang="en-GB" sz="1200" dirty="0">
                <a:latin typeface="Comic Sans MS" panose="030F0702030302020204" pitchFamily="66" charset="0"/>
              </a:rPr>
              <a:t>• sexual ethics and the influence on ethical thought of developments in religious beliefs. </a:t>
            </a:r>
          </a:p>
        </p:txBody>
      </p:sp>
      <p:sp>
        <p:nvSpPr>
          <p:cNvPr id="8" name="Rectangle 7">
            <a:extLst>
              <a:ext uri="{FF2B5EF4-FFF2-40B4-BE49-F238E27FC236}">
                <a16:creationId xmlns:a16="http://schemas.microsoft.com/office/drawing/2014/main" id="{D8576A1F-0414-4FFB-80DA-5A41784B91DB}"/>
              </a:ext>
            </a:extLst>
          </p:cNvPr>
          <p:cNvSpPr/>
          <p:nvPr/>
        </p:nvSpPr>
        <p:spPr>
          <a:xfrm>
            <a:off x="371856" y="4683408"/>
            <a:ext cx="6236208" cy="198793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u="sng" dirty="0">
                <a:latin typeface="Comic Sans MS" panose="030F0702030302020204" pitchFamily="66" charset="0"/>
              </a:rPr>
              <a:t>3. Developments in Christian Thought – split between LB and GSHS</a:t>
            </a:r>
          </a:p>
          <a:p>
            <a:r>
              <a:rPr lang="en-GB" sz="1200" dirty="0">
                <a:latin typeface="Comic Sans MS" panose="030F0702030302020204" pitchFamily="66" charset="0"/>
              </a:rPr>
              <a:t>Learners will study: </a:t>
            </a:r>
          </a:p>
          <a:p>
            <a:r>
              <a:rPr lang="en-GB" sz="1200" dirty="0">
                <a:latin typeface="Comic Sans MS" panose="030F0702030302020204" pitchFamily="66" charset="0"/>
              </a:rPr>
              <a:t>• religious beliefs, values and teachings, their interconnections and how they vary historically and in the contemporary world </a:t>
            </a:r>
          </a:p>
          <a:p>
            <a:r>
              <a:rPr lang="en-GB" sz="1200" dirty="0">
                <a:latin typeface="Comic Sans MS" panose="030F0702030302020204" pitchFamily="66" charset="0"/>
              </a:rPr>
              <a:t>• sources of religious wisdom and authority </a:t>
            </a:r>
          </a:p>
          <a:p>
            <a:r>
              <a:rPr lang="en-GB" sz="1200" dirty="0">
                <a:latin typeface="Comic Sans MS" panose="030F0702030302020204" pitchFamily="66" charset="0"/>
              </a:rPr>
              <a:t>• practices which shape and express religious identity, and how these vary within a tradition </a:t>
            </a:r>
          </a:p>
          <a:p>
            <a:r>
              <a:rPr lang="en-GB" sz="1200" dirty="0">
                <a:latin typeface="Comic Sans MS" panose="030F0702030302020204" pitchFamily="66" charset="0"/>
              </a:rPr>
              <a:t>• significant social and historical developments in theology and religious thought </a:t>
            </a:r>
          </a:p>
          <a:p>
            <a:r>
              <a:rPr lang="en-GB" sz="1200" dirty="0">
                <a:latin typeface="Comic Sans MS" panose="030F0702030302020204" pitchFamily="66" charset="0"/>
              </a:rPr>
              <a:t>• key themes related to the relationship between religion and society </a:t>
            </a:r>
          </a:p>
        </p:txBody>
      </p:sp>
      <p:sp>
        <p:nvSpPr>
          <p:cNvPr id="9" name="Rectangle 8">
            <a:extLst>
              <a:ext uri="{FF2B5EF4-FFF2-40B4-BE49-F238E27FC236}">
                <a16:creationId xmlns:a16="http://schemas.microsoft.com/office/drawing/2014/main" id="{19B86257-151C-403A-A94B-AA70CACB1336}"/>
              </a:ext>
            </a:extLst>
          </p:cNvPr>
          <p:cNvSpPr/>
          <p:nvPr/>
        </p:nvSpPr>
        <p:spPr>
          <a:xfrm>
            <a:off x="7275578" y="1000567"/>
            <a:ext cx="2066544" cy="1605567"/>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buAutoNum type="arabicPeriod"/>
            </a:pPr>
            <a:r>
              <a:rPr lang="en-GB" b="1" u="sng" dirty="0">
                <a:latin typeface="Comic Sans MS" panose="030F0702030302020204" pitchFamily="66" charset="0"/>
              </a:rPr>
              <a:t>Philosophy of religion</a:t>
            </a:r>
          </a:p>
          <a:p>
            <a:pPr algn="ctr"/>
            <a:r>
              <a:rPr lang="en-GB" dirty="0">
                <a:latin typeface="Comic Sans MS" panose="030F0702030302020204" pitchFamily="66" charset="0"/>
              </a:rPr>
              <a:t>120 marks </a:t>
            </a:r>
          </a:p>
          <a:p>
            <a:pPr algn="ctr"/>
            <a:r>
              <a:rPr lang="en-GB" dirty="0">
                <a:latin typeface="Comic Sans MS" panose="030F0702030302020204" pitchFamily="66" charset="0"/>
              </a:rPr>
              <a:t>2 hour written paper</a:t>
            </a:r>
          </a:p>
        </p:txBody>
      </p:sp>
      <p:sp>
        <p:nvSpPr>
          <p:cNvPr id="10" name="Rectangle 9">
            <a:extLst>
              <a:ext uri="{FF2B5EF4-FFF2-40B4-BE49-F238E27FC236}">
                <a16:creationId xmlns:a16="http://schemas.microsoft.com/office/drawing/2014/main" id="{6185A52A-3C54-47AD-9B1D-4010DD771736}"/>
              </a:ext>
            </a:extLst>
          </p:cNvPr>
          <p:cNvSpPr/>
          <p:nvPr/>
        </p:nvSpPr>
        <p:spPr>
          <a:xfrm>
            <a:off x="9753600" y="1000567"/>
            <a:ext cx="2066544" cy="1605567"/>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33.3% of total A Level</a:t>
            </a:r>
          </a:p>
        </p:txBody>
      </p:sp>
      <p:sp>
        <p:nvSpPr>
          <p:cNvPr id="13" name="Rectangle 12">
            <a:extLst>
              <a:ext uri="{FF2B5EF4-FFF2-40B4-BE49-F238E27FC236}">
                <a16:creationId xmlns:a16="http://schemas.microsoft.com/office/drawing/2014/main" id="{D3D92A2D-37FB-4B2C-850B-437A8F4306EC}"/>
              </a:ext>
            </a:extLst>
          </p:cNvPr>
          <p:cNvSpPr/>
          <p:nvPr/>
        </p:nvSpPr>
        <p:spPr>
          <a:xfrm>
            <a:off x="9753600" y="2949847"/>
            <a:ext cx="2066544" cy="1605567"/>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33.3% of total A Level</a:t>
            </a:r>
          </a:p>
        </p:txBody>
      </p:sp>
      <p:sp>
        <p:nvSpPr>
          <p:cNvPr id="14" name="Rectangle 13">
            <a:extLst>
              <a:ext uri="{FF2B5EF4-FFF2-40B4-BE49-F238E27FC236}">
                <a16:creationId xmlns:a16="http://schemas.microsoft.com/office/drawing/2014/main" id="{8B54EF2F-15D8-40DF-AA01-E208AEF637C7}"/>
              </a:ext>
            </a:extLst>
          </p:cNvPr>
          <p:cNvSpPr/>
          <p:nvPr/>
        </p:nvSpPr>
        <p:spPr>
          <a:xfrm>
            <a:off x="9753600" y="4902249"/>
            <a:ext cx="2066544" cy="1605567"/>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omic Sans MS" panose="030F0702030302020204" pitchFamily="66" charset="0"/>
              </a:rPr>
              <a:t>33.3% of total A Level</a:t>
            </a:r>
          </a:p>
        </p:txBody>
      </p:sp>
      <p:sp>
        <p:nvSpPr>
          <p:cNvPr id="15" name="Rectangle 14">
            <a:extLst>
              <a:ext uri="{FF2B5EF4-FFF2-40B4-BE49-F238E27FC236}">
                <a16:creationId xmlns:a16="http://schemas.microsoft.com/office/drawing/2014/main" id="{FC29941C-FF3A-47B4-A608-1F4A3B009CBF}"/>
              </a:ext>
            </a:extLst>
          </p:cNvPr>
          <p:cNvSpPr/>
          <p:nvPr/>
        </p:nvSpPr>
        <p:spPr>
          <a:xfrm>
            <a:off x="7275578" y="2906627"/>
            <a:ext cx="2066544" cy="1605567"/>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a:latin typeface="Comic Sans MS" panose="030F0702030302020204" pitchFamily="66" charset="0"/>
              </a:rPr>
              <a:t>2. Religion and Ethics</a:t>
            </a:r>
          </a:p>
          <a:p>
            <a:pPr algn="ctr"/>
            <a:r>
              <a:rPr lang="en-GB" dirty="0">
                <a:latin typeface="Comic Sans MS" panose="030F0702030302020204" pitchFamily="66" charset="0"/>
              </a:rPr>
              <a:t>120 marks </a:t>
            </a:r>
          </a:p>
          <a:p>
            <a:pPr algn="ctr"/>
            <a:r>
              <a:rPr lang="en-GB" dirty="0">
                <a:latin typeface="Comic Sans MS" panose="030F0702030302020204" pitchFamily="66" charset="0"/>
              </a:rPr>
              <a:t>2 hour written paper</a:t>
            </a:r>
          </a:p>
        </p:txBody>
      </p:sp>
      <p:sp>
        <p:nvSpPr>
          <p:cNvPr id="16" name="Rectangle 15">
            <a:extLst>
              <a:ext uri="{FF2B5EF4-FFF2-40B4-BE49-F238E27FC236}">
                <a16:creationId xmlns:a16="http://schemas.microsoft.com/office/drawing/2014/main" id="{F03F7A8D-C477-45AE-BC86-0C0F903F88C6}"/>
              </a:ext>
            </a:extLst>
          </p:cNvPr>
          <p:cNvSpPr/>
          <p:nvPr/>
        </p:nvSpPr>
        <p:spPr>
          <a:xfrm>
            <a:off x="7275578" y="4874591"/>
            <a:ext cx="2066544" cy="1605567"/>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a:latin typeface="Comic Sans MS" panose="030F0702030302020204" pitchFamily="66" charset="0"/>
              </a:rPr>
              <a:t>3. Developments in Christian Thought</a:t>
            </a:r>
          </a:p>
          <a:p>
            <a:pPr algn="ctr"/>
            <a:r>
              <a:rPr lang="en-GB" dirty="0">
                <a:latin typeface="Comic Sans MS" panose="030F0702030302020204" pitchFamily="66" charset="0"/>
              </a:rPr>
              <a:t>120 marks </a:t>
            </a:r>
          </a:p>
          <a:p>
            <a:pPr algn="ctr"/>
            <a:r>
              <a:rPr lang="en-GB" dirty="0">
                <a:latin typeface="Comic Sans MS" panose="030F0702030302020204" pitchFamily="66" charset="0"/>
              </a:rPr>
              <a:t>2 hour written paper</a:t>
            </a:r>
          </a:p>
        </p:txBody>
      </p:sp>
      <p:sp>
        <p:nvSpPr>
          <p:cNvPr id="17" name="Arrow: Down 16">
            <a:extLst>
              <a:ext uri="{FF2B5EF4-FFF2-40B4-BE49-F238E27FC236}">
                <a16:creationId xmlns:a16="http://schemas.microsoft.com/office/drawing/2014/main" id="{D0AE0DAA-ADB8-422F-B386-7C399613D1E3}"/>
              </a:ext>
            </a:extLst>
          </p:cNvPr>
          <p:cNvSpPr/>
          <p:nvPr/>
        </p:nvSpPr>
        <p:spPr>
          <a:xfrm>
            <a:off x="3050252" y="303689"/>
            <a:ext cx="268224" cy="560515"/>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Arrow: Down 17">
            <a:extLst>
              <a:ext uri="{FF2B5EF4-FFF2-40B4-BE49-F238E27FC236}">
                <a16:creationId xmlns:a16="http://schemas.microsoft.com/office/drawing/2014/main" id="{9F2DDED6-724A-425B-9DD8-E0E793419440}"/>
              </a:ext>
            </a:extLst>
          </p:cNvPr>
          <p:cNvSpPr/>
          <p:nvPr/>
        </p:nvSpPr>
        <p:spPr>
          <a:xfrm rot="2499570">
            <a:off x="9017508" y="592105"/>
            <a:ext cx="344424" cy="564262"/>
          </a:xfrm>
          <a:prstGeom prst="downArrow">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Arrow: Down 18">
            <a:extLst>
              <a:ext uri="{FF2B5EF4-FFF2-40B4-BE49-F238E27FC236}">
                <a16:creationId xmlns:a16="http://schemas.microsoft.com/office/drawing/2014/main" id="{C95C6E53-C244-46F2-9DDF-AD3B0EB4551F}"/>
              </a:ext>
            </a:extLst>
          </p:cNvPr>
          <p:cNvSpPr/>
          <p:nvPr/>
        </p:nvSpPr>
        <p:spPr>
          <a:xfrm rot="19629046">
            <a:off x="9983724" y="609051"/>
            <a:ext cx="344424" cy="564262"/>
          </a:xfrm>
          <a:prstGeom prst="downArrow">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3" name="Audio 22">
            <a:hlinkClick r:id="" action="ppaction://media"/>
            <a:extLst>
              <a:ext uri="{FF2B5EF4-FFF2-40B4-BE49-F238E27FC236}">
                <a16:creationId xmlns:a16="http://schemas.microsoft.com/office/drawing/2014/main" id="{45CD76A6-3720-43F9-86C3-5C58097BB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5104" y="1029179"/>
            <a:ext cx="609600" cy="609600"/>
          </a:xfrm>
          <a:prstGeom prst="rect">
            <a:avLst/>
          </a:prstGeom>
        </p:spPr>
      </p:pic>
    </p:spTree>
    <p:extLst>
      <p:ext uri="{BB962C8B-B14F-4D97-AF65-F5344CB8AC3E}">
        <p14:creationId xmlns:p14="http://schemas.microsoft.com/office/powerpoint/2010/main" val="3455833538"/>
      </p:ext>
    </p:extLst>
  </p:cSld>
  <p:clrMapOvr>
    <a:masterClrMapping/>
  </p:clrMapOvr>
  <mc:AlternateContent xmlns:mc="http://schemas.openxmlformats.org/markup-compatibility/2006" xmlns:p14="http://schemas.microsoft.com/office/powerpoint/2010/main">
    <mc:Choice Requires="p14">
      <p:transition spd="slow" p14:dur="2000" advTm="362006"/>
    </mc:Choice>
    <mc:Fallback xmlns="">
      <p:transition spd="slow" advTm="362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Thinking Face Emoji">
            <a:extLst>
              <a:ext uri="{FF2B5EF4-FFF2-40B4-BE49-F238E27FC236}">
                <a16:creationId xmlns:a16="http://schemas.microsoft.com/office/drawing/2014/main" id="{4981F49E-2455-4887-91E3-225EF5137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5DCF87-D404-4734-8938-9281F59EF5D6}"/>
              </a:ext>
            </a:extLst>
          </p:cNvPr>
          <p:cNvSpPr>
            <a:spLocks noGrp="1"/>
          </p:cNvSpPr>
          <p:nvPr>
            <p:ph type="title"/>
          </p:nvPr>
        </p:nvSpPr>
        <p:spPr>
          <a:xfrm>
            <a:off x="838200" y="-310893"/>
            <a:ext cx="10515600" cy="1325563"/>
          </a:xfrm>
        </p:spPr>
        <p:txBody>
          <a:bodyPr/>
          <a:lstStyle/>
          <a:p>
            <a:pPr algn="ctr"/>
            <a:r>
              <a:rPr lang="en-GB" u="sng" dirty="0">
                <a:latin typeface="Comic Sans MS" panose="030F0702030302020204" pitchFamily="66" charset="0"/>
              </a:rPr>
              <a:t>Component 01: Philosophy of Religion</a:t>
            </a:r>
          </a:p>
        </p:txBody>
      </p:sp>
      <p:pic>
        <p:nvPicPr>
          <p:cNvPr id="4" name="Picture 3">
            <a:extLst>
              <a:ext uri="{FF2B5EF4-FFF2-40B4-BE49-F238E27FC236}">
                <a16:creationId xmlns:a16="http://schemas.microsoft.com/office/drawing/2014/main" id="{6143C9F9-1FD7-4941-AE7C-E263A48428A7}"/>
              </a:ext>
            </a:extLst>
          </p:cNvPr>
          <p:cNvPicPr>
            <a:picLocks noChangeAspect="1"/>
          </p:cNvPicPr>
          <p:nvPr/>
        </p:nvPicPr>
        <p:blipFill>
          <a:blip r:embed="rId5"/>
          <a:stretch>
            <a:fillRect/>
          </a:stretch>
        </p:blipFill>
        <p:spPr>
          <a:xfrm>
            <a:off x="206830" y="121097"/>
            <a:ext cx="1011936" cy="1011936"/>
          </a:xfrm>
          <a:prstGeom prst="rect">
            <a:avLst/>
          </a:prstGeom>
        </p:spPr>
      </p:pic>
      <p:pic>
        <p:nvPicPr>
          <p:cNvPr id="5" name="Picture 4">
            <a:extLst>
              <a:ext uri="{FF2B5EF4-FFF2-40B4-BE49-F238E27FC236}">
                <a16:creationId xmlns:a16="http://schemas.microsoft.com/office/drawing/2014/main" id="{B2C29A84-22CE-4EF8-9ED6-8C750C4B9E63}"/>
              </a:ext>
            </a:extLst>
          </p:cNvPr>
          <p:cNvPicPr>
            <a:picLocks noChangeAspect="1"/>
          </p:cNvPicPr>
          <p:nvPr/>
        </p:nvPicPr>
        <p:blipFill>
          <a:blip r:embed="rId5"/>
          <a:stretch>
            <a:fillRect/>
          </a:stretch>
        </p:blipFill>
        <p:spPr>
          <a:xfrm>
            <a:off x="11082962" y="116461"/>
            <a:ext cx="1011936" cy="1011936"/>
          </a:xfrm>
          <a:prstGeom prst="rect">
            <a:avLst/>
          </a:prstGeom>
        </p:spPr>
      </p:pic>
      <p:sp>
        <p:nvSpPr>
          <p:cNvPr id="8" name="Rectangle 7">
            <a:extLst>
              <a:ext uri="{FF2B5EF4-FFF2-40B4-BE49-F238E27FC236}">
                <a16:creationId xmlns:a16="http://schemas.microsoft.com/office/drawing/2014/main" id="{7010D73E-1ECE-430F-82A0-A95945CB09AE}"/>
              </a:ext>
            </a:extLst>
          </p:cNvPr>
          <p:cNvSpPr/>
          <p:nvPr/>
        </p:nvSpPr>
        <p:spPr>
          <a:xfrm>
            <a:off x="1410121" y="691504"/>
            <a:ext cx="7255512" cy="646331"/>
          </a:xfrm>
          <a:prstGeom prst="rect">
            <a:avLst/>
          </a:prstGeom>
        </p:spPr>
        <p:txBody>
          <a:bodyPr wrap="none">
            <a:spAutoFit/>
          </a:bodyPr>
          <a:lstStyle/>
          <a:p>
            <a:r>
              <a:rPr lang="en-US" dirty="0">
                <a:latin typeface="Comic Sans MS" panose="030F0702030302020204" pitchFamily="66" charset="0"/>
              </a:rPr>
              <a:t>Pick one of these questions and share your thoughts on it.</a:t>
            </a:r>
          </a:p>
          <a:p>
            <a:r>
              <a:rPr lang="en-US" dirty="0">
                <a:latin typeface="Comic Sans MS" panose="030F0702030302020204" pitchFamily="66" charset="0"/>
              </a:rPr>
              <a:t>These are some of the questions we explore in Philosophy lessons.</a:t>
            </a:r>
            <a:endParaRPr lang="en-GB" dirty="0">
              <a:latin typeface="Comic Sans MS" panose="030F0702030302020204" pitchFamily="66" charset="0"/>
            </a:endParaRPr>
          </a:p>
        </p:txBody>
      </p:sp>
      <p:sp>
        <p:nvSpPr>
          <p:cNvPr id="9" name="Content Placeholder 2">
            <a:extLst>
              <a:ext uri="{FF2B5EF4-FFF2-40B4-BE49-F238E27FC236}">
                <a16:creationId xmlns:a16="http://schemas.microsoft.com/office/drawing/2014/main" id="{66332C16-0234-4BCD-8F97-ADFB237092B2}"/>
              </a:ext>
            </a:extLst>
          </p:cNvPr>
          <p:cNvSpPr>
            <a:spLocks noGrp="1"/>
          </p:cNvSpPr>
          <p:nvPr>
            <p:ph idx="1"/>
          </p:nvPr>
        </p:nvSpPr>
        <p:spPr>
          <a:xfrm>
            <a:off x="623392" y="1451179"/>
            <a:ext cx="2952328" cy="636301"/>
          </a:xfrm>
          <a:solidFill>
            <a:srgbClr val="00FFFF"/>
          </a:solidFill>
          <a:ln>
            <a:solidFill>
              <a:schemeClr val="tx1"/>
            </a:solidFill>
          </a:ln>
        </p:spPr>
        <p:txBody>
          <a:bodyPr>
            <a:normAutofit/>
          </a:bodyPr>
          <a:lstStyle/>
          <a:p>
            <a:pPr marL="0" indent="0" algn="ctr">
              <a:buNone/>
            </a:pPr>
            <a:r>
              <a:rPr lang="en-US" dirty="0">
                <a:latin typeface="Comic Sans MS" panose="030F0702030302020204" pitchFamily="66" charset="0"/>
              </a:rPr>
              <a:t>Am I real?</a:t>
            </a:r>
            <a:endParaRPr lang="en-GB" dirty="0">
              <a:latin typeface="Comic Sans MS" panose="030F0702030302020204" pitchFamily="66" charset="0"/>
            </a:endParaRPr>
          </a:p>
        </p:txBody>
      </p:sp>
      <p:sp>
        <p:nvSpPr>
          <p:cNvPr id="11" name="Content Placeholder 2">
            <a:extLst>
              <a:ext uri="{FF2B5EF4-FFF2-40B4-BE49-F238E27FC236}">
                <a16:creationId xmlns:a16="http://schemas.microsoft.com/office/drawing/2014/main" id="{D1F1E4FA-01B6-4BD4-BBAF-B99BD1DF997B}"/>
              </a:ext>
            </a:extLst>
          </p:cNvPr>
          <p:cNvSpPr txBox="1">
            <a:spLocks/>
          </p:cNvSpPr>
          <p:nvPr/>
        </p:nvSpPr>
        <p:spPr>
          <a:xfrm>
            <a:off x="590603" y="3473768"/>
            <a:ext cx="2952328" cy="911595"/>
          </a:xfrm>
          <a:prstGeom prst="rect">
            <a:avLst/>
          </a:prstGeom>
          <a:solidFill>
            <a:srgbClr val="FFFF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latin typeface="Comic Sans MS" panose="030F0702030302020204" pitchFamily="66" charset="0"/>
              </a:rPr>
              <a:t>Why does evil exist?</a:t>
            </a:r>
            <a:endParaRPr lang="en-GB" sz="2400" dirty="0">
              <a:latin typeface="Comic Sans MS" panose="030F0702030302020204" pitchFamily="66" charset="0"/>
            </a:endParaRPr>
          </a:p>
        </p:txBody>
      </p:sp>
      <p:sp>
        <p:nvSpPr>
          <p:cNvPr id="12" name="Content Placeholder 2">
            <a:extLst>
              <a:ext uri="{FF2B5EF4-FFF2-40B4-BE49-F238E27FC236}">
                <a16:creationId xmlns:a16="http://schemas.microsoft.com/office/drawing/2014/main" id="{22523AE7-5E79-4B15-BC07-465699C11E9F}"/>
              </a:ext>
            </a:extLst>
          </p:cNvPr>
          <p:cNvSpPr txBox="1">
            <a:spLocks/>
          </p:cNvSpPr>
          <p:nvPr/>
        </p:nvSpPr>
        <p:spPr>
          <a:xfrm>
            <a:off x="614987" y="2368971"/>
            <a:ext cx="2952328" cy="876185"/>
          </a:xfrm>
          <a:prstGeom prst="rect">
            <a:avLst/>
          </a:prstGeom>
          <a:solidFill>
            <a:srgbClr val="FF99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latin typeface="Comic Sans MS" panose="030F0702030302020204" pitchFamily="66" charset="0"/>
              </a:rPr>
              <a:t>What is the meaning of life?</a:t>
            </a:r>
            <a:endParaRPr lang="en-GB" sz="2400" dirty="0">
              <a:latin typeface="Comic Sans MS" panose="030F0702030302020204" pitchFamily="66" charset="0"/>
            </a:endParaRPr>
          </a:p>
        </p:txBody>
      </p:sp>
      <p:sp>
        <p:nvSpPr>
          <p:cNvPr id="14" name="Content Placeholder 2">
            <a:extLst>
              <a:ext uri="{FF2B5EF4-FFF2-40B4-BE49-F238E27FC236}">
                <a16:creationId xmlns:a16="http://schemas.microsoft.com/office/drawing/2014/main" id="{C2A7FA20-22D0-4731-AB9A-3ED926828029}"/>
              </a:ext>
            </a:extLst>
          </p:cNvPr>
          <p:cNvSpPr txBox="1">
            <a:spLocks/>
          </p:cNvSpPr>
          <p:nvPr/>
        </p:nvSpPr>
        <p:spPr>
          <a:xfrm>
            <a:off x="590603" y="4573933"/>
            <a:ext cx="2952328" cy="1070014"/>
          </a:xfrm>
          <a:prstGeom prst="rect">
            <a:avLst/>
          </a:prstGeom>
          <a:solidFill>
            <a:srgbClr val="2DEFCA"/>
          </a:solidFill>
          <a:ln>
            <a:solidFill>
              <a:schemeClr val="tx1"/>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latin typeface="Comic Sans MS" panose="030F0702030302020204" pitchFamily="66" charset="0"/>
              </a:rPr>
              <a:t>Is there </a:t>
            </a:r>
            <a:br>
              <a:rPr lang="en-US" sz="3600" dirty="0">
                <a:latin typeface="Comic Sans MS" panose="030F0702030302020204" pitchFamily="66" charset="0"/>
              </a:rPr>
            </a:br>
            <a:r>
              <a:rPr lang="en-US" sz="3600" dirty="0">
                <a:latin typeface="Comic Sans MS" panose="030F0702030302020204" pitchFamily="66" charset="0"/>
              </a:rPr>
              <a:t>a soul?</a:t>
            </a:r>
            <a:endParaRPr lang="en-GB" sz="3600" dirty="0">
              <a:latin typeface="Comic Sans MS" panose="030F0702030302020204" pitchFamily="66" charset="0"/>
            </a:endParaRPr>
          </a:p>
        </p:txBody>
      </p:sp>
      <p:sp>
        <p:nvSpPr>
          <p:cNvPr id="16" name="Content Placeholder 2">
            <a:extLst>
              <a:ext uri="{FF2B5EF4-FFF2-40B4-BE49-F238E27FC236}">
                <a16:creationId xmlns:a16="http://schemas.microsoft.com/office/drawing/2014/main" id="{89E7499E-D878-4F5B-BD90-E6E920096630}"/>
              </a:ext>
            </a:extLst>
          </p:cNvPr>
          <p:cNvSpPr txBox="1">
            <a:spLocks/>
          </p:cNvSpPr>
          <p:nvPr/>
        </p:nvSpPr>
        <p:spPr>
          <a:xfrm>
            <a:off x="623381" y="5762310"/>
            <a:ext cx="2919549" cy="1008112"/>
          </a:xfrm>
          <a:prstGeom prst="rect">
            <a:avLst/>
          </a:prstGeom>
          <a:solidFill>
            <a:srgbClr val="FF3399"/>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latin typeface="Comic Sans MS" panose="030F0702030302020204" pitchFamily="66" charset="0"/>
              </a:rPr>
              <a:t>What happens when I die?</a:t>
            </a:r>
            <a:endParaRPr lang="en-GB" sz="2400" dirty="0">
              <a:latin typeface="Comic Sans MS" panose="030F0702030302020204" pitchFamily="66" charset="0"/>
            </a:endParaRPr>
          </a:p>
        </p:txBody>
      </p:sp>
      <p:sp>
        <p:nvSpPr>
          <p:cNvPr id="17" name="Thought Bubble: Cloud 16">
            <a:extLst>
              <a:ext uri="{FF2B5EF4-FFF2-40B4-BE49-F238E27FC236}">
                <a16:creationId xmlns:a16="http://schemas.microsoft.com/office/drawing/2014/main" id="{120D1702-2C3E-41F3-B707-B2DEE6E470D3}"/>
              </a:ext>
            </a:extLst>
          </p:cNvPr>
          <p:cNvSpPr/>
          <p:nvPr/>
        </p:nvSpPr>
        <p:spPr>
          <a:xfrm>
            <a:off x="4614493" y="1672116"/>
            <a:ext cx="7248324" cy="5020370"/>
          </a:xfrm>
          <a:prstGeom prst="cloudCallout">
            <a:avLst>
              <a:gd name="adj1" fmla="val -41699"/>
              <a:gd name="adj2" fmla="val -49211"/>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8" name="Audio 17">
            <a:hlinkClick r:id="" action="ppaction://media"/>
            <a:extLst>
              <a:ext uri="{FF2B5EF4-FFF2-40B4-BE49-F238E27FC236}">
                <a16:creationId xmlns:a16="http://schemas.microsoft.com/office/drawing/2014/main" id="{3C8AC5B3-8296-403A-B6E8-3747AED3E3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4915" y="842274"/>
            <a:ext cx="609600" cy="609600"/>
          </a:xfrm>
          <a:prstGeom prst="rect">
            <a:avLst/>
          </a:prstGeom>
        </p:spPr>
      </p:pic>
    </p:spTree>
    <p:extLst>
      <p:ext uri="{BB962C8B-B14F-4D97-AF65-F5344CB8AC3E}">
        <p14:creationId xmlns:p14="http://schemas.microsoft.com/office/powerpoint/2010/main" val="437860499"/>
      </p:ext>
    </p:extLst>
  </p:cSld>
  <p:clrMapOvr>
    <a:masterClrMapping/>
  </p:clrMapOvr>
  <mc:AlternateContent xmlns:mc="http://schemas.openxmlformats.org/markup-compatibility/2006" xmlns:p14="http://schemas.microsoft.com/office/powerpoint/2010/main">
    <mc:Choice Requires="p14">
      <p:transition spd="slow" p14:dur="2000" advTm="40266"/>
    </mc:Choice>
    <mc:Fallback xmlns="">
      <p:transition spd="slow" advTm="4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CF87-D404-4734-8938-9281F59EF5D6}"/>
              </a:ext>
            </a:extLst>
          </p:cNvPr>
          <p:cNvSpPr>
            <a:spLocks noGrp="1"/>
          </p:cNvSpPr>
          <p:nvPr>
            <p:ph type="title"/>
          </p:nvPr>
        </p:nvSpPr>
        <p:spPr>
          <a:xfrm>
            <a:off x="838200" y="-108624"/>
            <a:ext cx="10515600" cy="1325563"/>
          </a:xfrm>
        </p:spPr>
        <p:txBody>
          <a:bodyPr/>
          <a:lstStyle/>
          <a:p>
            <a:pPr algn="ctr"/>
            <a:r>
              <a:rPr lang="en-GB" u="sng" dirty="0">
                <a:latin typeface="Comic Sans MS" panose="030F0702030302020204" pitchFamily="66" charset="0"/>
              </a:rPr>
              <a:t>Component 01: Philosophy of Religion</a:t>
            </a:r>
          </a:p>
        </p:txBody>
      </p:sp>
      <p:sp>
        <p:nvSpPr>
          <p:cNvPr id="3" name="Content Placeholder 2">
            <a:extLst>
              <a:ext uri="{FF2B5EF4-FFF2-40B4-BE49-F238E27FC236}">
                <a16:creationId xmlns:a16="http://schemas.microsoft.com/office/drawing/2014/main" id="{EB257856-D910-4C61-B1B4-7B615873A81F}"/>
              </a:ext>
            </a:extLst>
          </p:cNvPr>
          <p:cNvSpPr>
            <a:spLocks noGrp="1"/>
          </p:cNvSpPr>
          <p:nvPr>
            <p:ph idx="1"/>
          </p:nvPr>
        </p:nvSpPr>
        <p:spPr>
          <a:xfrm>
            <a:off x="838200" y="1825625"/>
            <a:ext cx="3243470" cy="4351338"/>
          </a:xfrm>
        </p:spPr>
        <p:txBody>
          <a:bodyPr>
            <a:normAutofit/>
          </a:bodyPr>
          <a:lstStyle/>
          <a:p>
            <a:pPr marL="0" indent="0" algn="ctr">
              <a:buNone/>
            </a:pPr>
            <a:r>
              <a:rPr lang="en-GB" dirty="0">
                <a:solidFill>
                  <a:srgbClr val="FF0000"/>
                </a:solidFill>
              </a:rPr>
              <a:t> </a:t>
            </a:r>
          </a:p>
        </p:txBody>
      </p:sp>
      <p:pic>
        <p:nvPicPr>
          <p:cNvPr id="4" name="Picture 3">
            <a:extLst>
              <a:ext uri="{FF2B5EF4-FFF2-40B4-BE49-F238E27FC236}">
                <a16:creationId xmlns:a16="http://schemas.microsoft.com/office/drawing/2014/main" id="{6143C9F9-1FD7-4941-AE7C-E263A48428A7}"/>
              </a:ext>
            </a:extLst>
          </p:cNvPr>
          <p:cNvPicPr>
            <a:picLocks noChangeAspect="1"/>
          </p:cNvPicPr>
          <p:nvPr/>
        </p:nvPicPr>
        <p:blipFill>
          <a:blip r:embed="rId4"/>
          <a:stretch>
            <a:fillRect/>
          </a:stretch>
        </p:blipFill>
        <p:spPr>
          <a:xfrm>
            <a:off x="194638" y="230188"/>
            <a:ext cx="1011936" cy="1011936"/>
          </a:xfrm>
          <a:prstGeom prst="rect">
            <a:avLst/>
          </a:prstGeom>
        </p:spPr>
      </p:pic>
      <p:pic>
        <p:nvPicPr>
          <p:cNvPr id="5" name="Picture 4">
            <a:extLst>
              <a:ext uri="{FF2B5EF4-FFF2-40B4-BE49-F238E27FC236}">
                <a16:creationId xmlns:a16="http://schemas.microsoft.com/office/drawing/2014/main" id="{B2C29A84-22CE-4EF8-9ED6-8C750C4B9E63}"/>
              </a:ext>
            </a:extLst>
          </p:cNvPr>
          <p:cNvPicPr>
            <a:picLocks noChangeAspect="1"/>
          </p:cNvPicPr>
          <p:nvPr/>
        </p:nvPicPr>
        <p:blipFill>
          <a:blip r:embed="rId4"/>
          <a:stretch>
            <a:fillRect/>
          </a:stretch>
        </p:blipFill>
        <p:spPr>
          <a:xfrm>
            <a:off x="10985426" y="251398"/>
            <a:ext cx="1011936" cy="1011936"/>
          </a:xfrm>
          <a:prstGeom prst="rect">
            <a:avLst/>
          </a:prstGeom>
        </p:spPr>
      </p:pic>
      <p:sp>
        <p:nvSpPr>
          <p:cNvPr id="7" name="TextBox 6">
            <a:extLst>
              <a:ext uri="{FF2B5EF4-FFF2-40B4-BE49-F238E27FC236}">
                <a16:creationId xmlns:a16="http://schemas.microsoft.com/office/drawing/2014/main" id="{4AD180CB-FC8B-4F75-B1AD-C51320B4E2C7}"/>
              </a:ext>
            </a:extLst>
          </p:cNvPr>
          <p:cNvSpPr txBox="1"/>
          <p:nvPr/>
        </p:nvSpPr>
        <p:spPr>
          <a:xfrm>
            <a:off x="194637" y="1216939"/>
            <a:ext cx="8586505" cy="5262979"/>
          </a:xfrm>
          <a:prstGeom prst="rect">
            <a:avLst/>
          </a:prstGeom>
          <a:noFill/>
        </p:spPr>
        <p:txBody>
          <a:bodyPr wrap="square">
            <a:spAutoFit/>
          </a:bodyPr>
          <a:lstStyle/>
          <a:p>
            <a:r>
              <a:rPr lang="en-GB" sz="2800" dirty="0">
                <a:latin typeface="Comic Sans MS" panose="030F0702030302020204" pitchFamily="66" charset="0"/>
                <a:hlinkClick r:id="rId5"/>
              </a:rPr>
              <a:t>https://www.youtube.com/watch?v=c3gI9ms8Fdc</a:t>
            </a:r>
            <a:endParaRPr lang="en-GB" sz="2800" dirty="0">
              <a:latin typeface="Comic Sans MS" panose="030F0702030302020204" pitchFamily="66" charset="0"/>
            </a:endParaRPr>
          </a:p>
          <a:p>
            <a:r>
              <a:rPr lang="en-GB" sz="2800" dirty="0">
                <a:latin typeface="Comic Sans MS" panose="030F0702030302020204" pitchFamily="66" charset="0"/>
              </a:rPr>
              <a:t>In this film Jim Carey plays Truman, a man living a life that is not real. He is completely unaware that his life is the biggest reality TV show ever made. All of those close to him, including his parents, wife and friends are merely actors playing a role.</a:t>
            </a:r>
          </a:p>
          <a:p>
            <a:r>
              <a:rPr lang="en-GB" sz="2800" dirty="0">
                <a:latin typeface="Comic Sans MS" panose="030F0702030302020204" pitchFamily="66" charset="0"/>
              </a:rPr>
              <a:t>The film shows his journey to realising the truth.</a:t>
            </a:r>
          </a:p>
          <a:p>
            <a:r>
              <a:rPr lang="en-GB" sz="2800" dirty="0">
                <a:latin typeface="Comic Sans MS" panose="030F0702030302020204" pitchFamily="66" charset="0"/>
              </a:rPr>
              <a:t>Watch the clip and discuss:</a:t>
            </a:r>
          </a:p>
          <a:p>
            <a:pPr marL="342900" indent="-342900">
              <a:buAutoNum type="arabicPeriod"/>
            </a:pPr>
            <a:r>
              <a:rPr lang="en-GB" sz="2800" dirty="0">
                <a:solidFill>
                  <a:srgbClr val="FF0000"/>
                </a:solidFill>
                <a:effectLst>
                  <a:outerShdw blurRad="38100" dist="38100" dir="2700000" algn="tl">
                    <a:srgbClr val="000000">
                      <a:alpha val="43137"/>
                    </a:srgbClr>
                  </a:outerShdw>
                </a:effectLst>
                <a:latin typeface="Comic Sans MS" panose="030F0702030302020204" pitchFamily="66" charset="0"/>
              </a:rPr>
              <a:t>How do you know that your experiences are real?</a:t>
            </a:r>
          </a:p>
          <a:p>
            <a:pPr marL="342900" indent="-342900">
              <a:buAutoNum type="arabicPeriod"/>
            </a:pPr>
            <a:r>
              <a:rPr lang="en-GB" sz="2800" dirty="0">
                <a:solidFill>
                  <a:srgbClr val="FF0000"/>
                </a:solidFill>
                <a:effectLst>
                  <a:outerShdw blurRad="38100" dist="38100" dir="2700000" algn="tl">
                    <a:srgbClr val="000000">
                      <a:alpha val="43137"/>
                    </a:srgbClr>
                  </a:outerShdw>
                </a:effectLst>
                <a:latin typeface="Comic Sans MS" panose="030F0702030302020204" pitchFamily="66" charset="0"/>
              </a:rPr>
              <a:t>Have you ever considered that this world, your life is not real? </a:t>
            </a:r>
          </a:p>
        </p:txBody>
      </p:sp>
      <p:pic>
        <p:nvPicPr>
          <p:cNvPr id="8" name="Picture 7">
            <a:extLst>
              <a:ext uri="{FF2B5EF4-FFF2-40B4-BE49-F238E27FC236}">
                <a16:creationId xmlns:a16="http://schemas.microsoft.com/office/drawing/2014/main" id="{1E85C4D9-032F-4811-9A1F-B72498CCB8EA}"/>
              </a:ext>
            </a:extLst>
          </p:cNvPr>
          <p:cNvPicPr>
            <a:picLocks noChangeAspect="1"/>
          </p:cNvPicPr>
          <p:nvPr/>
        </p:nvPicPr>
        <p:blipFill>
          <a:blip r:embed="rId6"/>
          <a:stretch>
            <a:fillRect/>
          </a:stretch>
        </p:blipFill>
        <p:spPr>
          <a:xfrm>
            <a:off x="8781142" y="1976437"/>
            <a:ext cx="3216220" cy="3894276"/>
          </a:xfrm>
          <a:prstGeom prst="rect">
            <a:avLst/>
          </a:prstGeom>
        </p:spPr>
      </p:pic>
      <p:pic>
        <p:nvPicPr>
          <p:cNvPr id="10" name="Audio 9">
            <a:hlinkClick r:id="" action="ppaction://media"/>
            <a:extLst>
              <a:ext uri="{FF2B5EF4-FFF2-40B4-BE49-F238E27FC236}">
                <a16:creationId xmlns:a16="http://schemas.microsoft.com/office/drawing/2014/main" id="{193845A0-F089-472A-A08A-DF0FF66678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9972" y="986047"/>
            <a:ext cx="609600" cy="609600"/>
          </a:xfrm>
          <a:prstGeom prst="rect">
            <a:avLst/>
          </a:prstGeom>
        </p:spPr>
      </p:pic>
    </p:spTree>
    <p:extLst>
      <p:ext uri="{BB962C8B-B14F-4D97-AF65-F5344CB8AC3E}">
        <p14:creationId xmlns:p14="http://schemas.microsoft.com/office/powerpoint/2010/main" val="2003997508"/>
      </p:ext>
    </p:extLst>
  </p:cSld>
  <p:clrMapOvr>
    <a:masterClrMapping/>
  </p:clrMapOvr>
  <mc:AlternateContent xmlns:mc="http://schemas.openxmlformats.org/markup-compatibility/2006" xmlns:p14="http://schemas.microsoft.com/office/powerpoint/2010/main">
    <mc:Choice Requires="p14">
      <p:transition spd="slow" p14:dur="2000" advTm="45381"/>
    </mc:Choice>
    <mc:Fallback xmlns="">
      <p:transition spd="slow" advTm="4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53A3A7-8366-4428-A7AE-5C2531B1806B}"/>
              </a:ext>
            </a:extLst>
          </p:cNvPr>
          <p:cNvPicPr>
            <a:picLocks noChangeAspect="1"/>
          </p:cNvPicPr>
          <p:nvPr/>
        </p:nvPicPr>
        <p:blipFill rotWithShape="1">
          <a:blip r:embed="rId4"/>
          <a:srcRect r="1334"/>
          <a:stretch/>
        </p:blipFill>
        <p:spPr>
          <a:xfrm>
            <a:off x="7107936" y="243850"/>
            <a:ext cx="4815837" cy="4145270"/>
          </a:xfrm>
          <a:prstGeom prst="rect">
            <a:avLst/>
          </a:prstGeom>
        </p:spPr>
      </p:pic>
      <p:sp>
        <p:nvSpPr>
          <p:cNvPr id="2" name="Title 1">
            <a:extLst>
              <a:ext uri="{FF2B5EF4-FFF2-40B4-BE49-F238E27FC236}">
                <a16:creationId xmlns:a16="http://schemas.microsoft.com/office/drawing/2014/main" id="{77442FB9-22AC-46BE-AA39-3A694BF53A32}"/>
              </a:ext>
            </a:extLst>
          </p:cNvPr>
          <p:cNvSpPr>
            <a:spLocks noGrp="1"/>
          </p:cNvSpPr>
          <p:nvPr>
            <p:ph type="title"/>
          </p:nvPr>
        </p:nvSpPr>
        <p:spPr>
          <a:xfrm>
            <a:off x="-302488" y="0"/>
            <a:ext cx="7581112" cy="1342754"/>
          </a:xfrm>
        </p:spPr>
        <p:txBody>
          <a:bodyPr>
            <a:normAutofit/>
          </a:bodyPr>
          <a:lstStyle/>
          <a:p>
            <a:pPr algn="ctr"/>
            <a:r>
              <a:rPr lang="en-GB" sz="3600" u="sng" dirty="0">
                <a:latin typeface="Comic Sans MS" panose="030F0702030302020204" pitchFamily="66" charset="0"/>
              </a:rPr>
              <a:t>Component 01: </a:t>
            </a:r>
            <a:br>
              <a:rPr lang="en-GB" sz="3600" u="sng" dirty="0">
                <a:latin typeface="Comic Sans MS" panose="030F0702030302020204" pitchFamily="66" charset="0"/>
              </a:rPr>
            </a:br>
            <a:r>
              <a:rPr lang="en-GB" sz="3600" u="sng" dirty="0">
                <a:latin typeface="Comic Sans MS" panose="030F0702030302020204" pitchFamily="66" charset="0"/>
              </a:rPr>
              <a:t>Philosophy of Religion</a:t>
            </a:r>
          </a:p>
        </p:txBody>
      </p:sp>
      <p:sp>
        <p:nvSpPr>
          <p:cNvPr id="3" name="Content Placeholder 2">
            <a:extLst>
              <a:ext uri="{FF2B5EF4-FFF2-40B4-BE49-F238E27FC236}">
                <a16:creationId xmlns:a16="http://schemas.microsoft.com/office/drawing/2014/main" id="{199EFBF5-155E-477B-86A9-C736890A3FA6}"/>
              </a:ext>
            </a:extLst>
          </p:cNvPr>
          <p:cNvSpPr>
            <a:spLocks noGrp="1"/>
          </p:cNvSpPr>
          <p:nvPr>
            <p:ph idx="1"/>
          </p:nvPr>
        </p:nvSpPr>
        <p:spPr>
          <a:xfrm>
            <a:off x="87656" y="1064517"/>
            <a:ext cx="5762171" cy="5519163"/>
          </a:xfrm>
        </p:spPr>
        <p:txBody>
          <a:bodyPr anchor="ctr">
            <a:normAutofit/>
          </a:bodyPr>
          <a:lstStyle/>
          <a:p>
            <a:r>
              <a:rPr lang="en-GB" dirty="0">
                <a:latin typeface="Comic Sans MS" panose="030F0702030302020204" pitchFamily="66" charset="0"/>
              </a:rPr>
              <a:t>In Year 12 you will study Plato’s allegory of the cave.</a:t>
            </a:r>
          </a:p>
          <a:p>
            <a:endParaRPr lang="en-GB" dirty="0">
              <a:latin typeface="Comic Sans MS" panose="030F0702030302020204" pitchFamily="66" charset="0"/>
            </a:endParaRPr>
          </a:p>
          <a:p>
            <a:r>
              <a:rPr lang="en-GB" dirty="0">
                <a:latin typeface="Comic Sans MS" panose="030F0702030302020204" pitchFamily="66" charset="0"/>
              </a:rPr>
              <a:t>Plato was an ancient Greek Philosopher who believed that this life was a shadow of the real one.</a:t>
            </a:r>
          </a:p>
          <a:p>
            <a:endParaRPr lang="en-GB" dirty="0">
              <a:latin typeface="Comic Sans MS" panose="030F0702030302020204" pitchFamily="66" charset="0"/>
            </a:endParaRPr>
          </a:p>
          <a:p>
            <a:r>
              <a:rPr lang="en-GB" dirty="0">
                <a:latin typeface="Comic Sans MS" panose="030F0702030302020204" pitchFamily="66" charset="0"/>
              </a:rPr>
              <a:t>He said we are prisoners in a cave who are unable to fully understand the truth.</a:t>
            </a:r>
          </a:p>
        </p:txBody>
      </p:sp>
      <p:sp>
        <p:nvSpPr>
          <p:cNvPr id="5" name="Rectangle 4">
            <a:extLst>
              <a:ext uri="{FF2B5EF4-FFF2-40B4-BE49-F238E27FC236}">
                <a16:creationId xmlns:a16="http://schemas.microsoft.com/office/drawing/2014/main" id="{FD6BC883-DD7C-463B-976D-4A8A1DD74419}"/>
              </a:ext>
            </a:extLst>
          </p:cNvPr>
          <p:cNvSpPr/>
          <p:nvPr/>
        </p:nvSpPr>
        <p:spPr>
          <a:xfrm>
            <a:off x="6096000" y="4582825"/>
            <a:ext cx="6096000" cy="2031325"/>
          </a:xfrm>
          <a:prstGeom prst="rect">
            <a:avLst/>
          </a:prstGeom>
        </p:spPr>
        <p:txBody>
          <a:bodyPr>
            <a:spAutoFit/>
          </a:bodyPr>
          <a:lstStyle/>
          <a:p>
            <a:r>
              <a:rPr lang="en-GB" b="1" dirty="0">
                <a:latin typeface="Comic Sans MS" panose="030F0702030302020204" pitchFamily="66" charset="0"/>
              </a:rPr>
              <a:t>Watch this clip: </a:t>
            </a:r>
            <a:r>
              <a:rPr lang="en-GB" b="1" dirty="0">
                <a:latin typeface="Comic Sans MS" panose="030F0702030302020204" pitchFamily="66" charset="0"/>
                <a:hlinkClick r:id="rId5"/>
              </a:rPr>
              <a:t>https://www.youtube.com/watch?v=1RWOpQXTltA&amp;t=185s</a:t>
            </a:r>
            <a:r>
              <a:rPr lang="en-GB" b="1" dirty="0">
                <a:latin typeface="Comic Sans MS" panose="030F0702030302020204" pitchFamily="66" charset="0"/>
              </a:rPr>
              <a:t> </a:t>
            </a:r>
          </a:p>
          <a:p>
            <a:endParaRPr lang="en-GB" b="1" dirty="0">
              <a:latin typeface="Comic Sans MS" panose="030F0702030302020204" pitchFamily="66" charset="0"/>
            </a:endParaRPr>
          </a:p>
          <a:p>
            <a:pPr marL="514350" indent="-514350">
              <a:buFont typeface="+mj-lt"/>
              <a:buAutoNum type="arabicPeriod"/>
            </a:pPr>
            <a:r>
              <a:rPr lang="en-GB" b="1" dirty="0">
                <a:solidFill>
                  <a:srgbClr val="FF0000"/>
                </a:solidFill>
                <a:latin typeface="Comic Sans MS" panose="030F0702030302020204" pitchFamily="66" charset="0"/>
              </a:rPr>
              <a:t>What is the meaning of Plato’s Cave? </a:t>
            </a:r>
          </a:p>
          <a:p>
            <a:pPr marL="514350" indent="-514350">
              <a:buFont typeface="+mj-lt"/>
              <a:buAutoNum type="arabicPeriod"/>
            </a:pPr>
            <a:r>
              <a:rPr lang="en-GB" b="1" dirty="0">
                <a:solidFill>
                  <a:srgbClr val="FF0000"/>
                </a:solidFill>
                <a:latin typeface="Comic Sans MS" panose="030F0702030302020204" pitchFamily="66" charset="0"/>
              </a:rPr>
              <a:t>What do you think different parts of the story represent?</a:t>
            </a:r>
          </a:p>
        </p:txBody>
      </p:sp>
      <p:pic>
        <p:nvPicPr>
          <p:cNvPr id="8" name="Picture 7">
            <a:extLst>
              <a:ext uri="{FF2B5EF4-FFF2-40B4-BE49-F238E27FC236}">
                <a16:creationId xmlns:a16="http://schemas.microsoft.com/office/drawing/2014/main" id="{1C2A372E-9650-45C5-BE5B-64FE7CEDE4FC}"/>
              </a:ext>
            </a:extLst>
          </p:cNvPr>
          <p:cNvPicPr>
            <a:picLocks noChangeAspect="1"/>
          </p:cNvPicPr>
          <p:nvPr/>
        </p:nvPicPr>
        <p:blipFill>
          <a:blip r:embed="rId6"/>
          <a:stretch>
            <a:fillRect/>
          </a:stretch>
        </p:blipFill>
        <p:spPr>
          <a:xfrm>
            <a:off x="87656" y="52581"/>
            <a:ext cx="1011936" cy="1011936"/>
          </a:xfrm>
          <a:prstGeom prst="rect">
            <a:avLst/>
          </a:prstGeom>
        </p:spPr>
      </p:pic>
      <p:pic>
        <p:nvPicPr>
          <p:cNvPr id="10" name="Picture 9">
            <a:extLst>
              <a:ext uri="{FF2B5EF4-FFF2-40B4-BE49-F238E27FC236}">
                <a16:creationId xmlns:a16="http://schemas.microsoft.com/office/drawing/2014/main" id="{191ECA6C-4A8B-40C8-8F8F-EF54A406FB38}"/>
              </a:ext>
            </a:extLst>
          </p:cNvPr>
          <p:cNvPicPr>
            <a:picLocks noChangeAspect="1"/>
          </p:cNvPicPr>
          <p:nvPr/>
        </p:nvPicPr>
        <p:blipFill>
          <a:blip r:embed="rId6"/>
          <a:stretch>
            <a:fillRect/>
          </a:stretch>
        </p:blipFill>
        <p:spPr>
          <a:xfrm>
            <a:off x="5899478" y="78834"/>
            <a:ext cx="1011936" cy="1011936"/>
          </a:xfrm>
          <a:prstGeom prst="rect">
            <a:avLst/>
          </a:prstGeom>
        </p:spPr>
      </p:pic>
      <p:pic>
        <p:nvPicPr>
          <p:cNvPr id="16" name="Audio 15">
            <a:hlinkClick r:id="" action="ppaction://media"/>
            <a:extLst>
              <a:ext uri="{FF2B5EF4-FFF2-40B4-BE49-F238E27FC236}">
                <a16:creationId xmlns:a16="http://schemas.microsoft.com/office/drawing/2014/main" id="{49AAC06D-7C4F-442B-A502-995C0D9A8D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03104" y="1259217"/>
            <a:ext cx="609600" cy="609600"/>
          </a:xfrm>
          <a:prstGeom prst="rect">
            <a:avLst/>
          </a:prstGeom>
        </p:spPr>
      </p:pic>
    </p:spTree>
    <p:extLst>
      <p:ext uri="{BB962C8B-B14F-4D97-AF65-F5344CB8AC3E}">
        <p14:creationId xmlns:p14="http://schemas.microsoft.com/office/powerpoint/2010/main" val="1997688901"/>
      </p:ext>
    </p:extLst>
  </p:cSld>
  <p:clrMapOvr>
    <a:masterClrMapping/>
  </p:clrMapOvr>
  <mc:AlternateContent xmlns:mc="http://schemas.openxmlformats.org/markup-compatibility/2006" xmlns:p14="http://schemas.microsoft.com/office/powerpoint/2010/main">
    <mc:Choice Requires="p14">
      <p:transition spd="slow" p14:dur="2000" advTm="78443"/>
    </mc:Choice>
    <mc:Fallback xmlns="">
      <p:transition spd="slow" advTm="7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57474-9216-4EDD-9196-1E28B01087C3}"/>
              </a:ext>
            </a:extLst>
          </p:cNvPr>
          <p:cNvPicPr>
            <a:picLocks noChangeAspect="1"/>
          </p:cNvPicPr>
          <p:nvPr/>
        </p:nvPicPr>
        <p:blipFill>
          <a:blip r:embed="rId2"/>
          <a:stretch>
            <a:fillRect/>
          </a:stretch>
        </p:blipFill>
        <p:spPr>
          <a:xfrm>
            <a:off x="86139" y="1025534"/>
            <a:ext cx="4936751" cy="5050972"/>
          </a:xfrm>
          <a:prstGeom prst="rect">
            <a:avLst/>
          </a:prstGeom>
        </p:spPr>
      </p:pic>
      <p:pic>
        <p:nvPicPr>
          <p:cNvPr id="5" name="Picture 4">
            <a:extLst>
              <a:ext uri="{FF2B5EF4-FFF2-40B4-BE49-F238E27FC236}">
                <a16:creationId xmlns:a16="http://schemas.microsoft.com/office/drawing/2014/main" id="{EB1D22B3-37DF-463A-A354-5B7FBBC425F6}"/>
              </a:ext>
            </a:extLst>
          </p:cNvPr>
          <p:cNvPicPr>
            <a:picLocks noChangeAspect="1"/>
          </p:cNvPicPr>
          <p:nvPr/>
        </p:nvPicPr>
        <p:blipFill>
          <a:blip r:embed="rId3"/>
          <a:stretch>
            <a:fillRect/>
          </a:stretch>
        </p:blipFill>
        <p:spPr>
          <a:xfrm>
            <a:off x="5022890" y="1025534"/>
            <a:ext cx="7082971" cy="5181600"/>
          </a:xfrm>
          <a:prstGeom prst="rect">
            <a:avLst/>
          </a:prstGeom>
        </p:spPr>
      </p:pic>
      <p:sp>
        <p:nvSpPr>
          <p:cNvPr id="8" name="TextBox 7">
            <a:extLst>
              <a:ext uri="{FF2B5EF4-FFF2-40B4-BE49-F238E27FC236}">
                <a16:creationId xmlns:a16="http://schemas.microsoft.com/office/drawing/2014/main" id="{BA0DCC4F-0994-422B-9738-7DA56919B75E}"/>
              </a:ext>
            </a:extLst>
          </p:cNvPr>
          <p:cNvSpPr txBox="1"/>
          <p:nvPr/>
        </p:nvSpPr>
        <p:spPr>
          <a:xfrm>
            <a:off x="86139" y="6076506"/>
            <a:ext cx="12019722" cy="646331"/>
          </a:xfrm>
          <a:prstGeom prst="rect">
            <a:avLst/>
          </a:prstGeom>
          <a:solidFill>
            <a:srgbClr val="FFFF00"/>
          </a:solidFill>
        </p:spPr>
        <p:txBody>
          <a:bodyPr wrap="square">
            <a:spAutoFit/>
          </a:bodyPr>
          <a:lstStyle/>
          <a:p>
            <a:pPr algn="ctr"/>
            <a:r>
              <a:rPr lang="en-GB" sz="3600" dirty="0">
                <a:latin typeface="Comic Sans MS" panose="030F0702030302020204" pitchFamily="66" charset="0"/>
              </a:rPr>
              <a:t>Do you think we can always trust our senses?</a:t>
            </a:r>
          </a:p>
        </p:txBody>
      </p:sp>
      <p:sp>
        <p:nvSpPr>
          <p:cNvPr id="7" name="Title 1">
            <a:extLst>
              <a:ext uri="{FF2B5EF4-FFF2-40B4-BE49-F238E27FC236}">
                <a16:creationId xmlns:a16="http://schemas.microsoft.com/office/drawing/2014/main" id="{93BE4812-85FB-4315-AD6E-E5ADF216DFF9}"/>
              </a:ext>
            </a:extLst>
          </p:cNvPr>
          <p:cNvSpPr>
            <a:spLocks noGrp="1"/>
          </p:cNvSpPr>
          <p:nvPr>
            <p:ph type="title"/>
          </p:nvPr>
        </p:nvSpPr>
        <p:spPr>
          <a:xfrm>
            <a:off x="-302488" y="0"/>
            <a:ext cx="12616408" cy="1342754"/>
          </a:xfrm>
        </p:spPr>
        <p:txBody>
          <a:bodyPr>
            <a:normAutofit/>
          </a:bodyPr>
          <a:lstStyle/>
          <a:p>
            <a:pPr algn="ctr"/>
            <a:r>
              <a:rPr lang="en-GB" sz="3600" u="sng" dirty="0">
                <a:latin typeface="Comic Sans MS" panose="030F0702030302020204" pitchFamily="66" charset="0"/>
              </a:rPr>
              <a:t>Component 01: Philosophy of Religion</a:t>
            </a:r>
          </a:p>
        </p:txBody>
      </p:sp>
      <p:pic>
        <p:nvPicPr>
          <p:cNvPr id="9" name="Picture 8">
            <a:extLst>
              <a:ext uri="{FF2B5EF4-FFF2-40B4-BE49-F238E27FC236}">
                <a16:creationId xmlns:a16="http://schemas.microsoft.com/office/drawing/2014/main" id="{5ED899DA-C9BE-4714-BD94-52AA802EDDC6}"/>
              </a:ext>
            </a:extLst>
          </p:cNvPr>
          <p:cNvPicPr>
            <a:picLocks noChangeAspect="1"/>
          </p:cNvPicPr>
          <p:nvPr/>
        </p:nvPicPr>
        <p:blipFill>
          <a:blip r:embed="rId4"/>
          <a:stretch>
            <a:fillRect/>
          </a:stretch>
        </p:blipFill>
        <p:spPr>
          <a:xfrm>
            <a:off x="86139" y="13598"/>
            <a:ext cx="1011936" cy="1011936"/>
          </a:xfrm>
          <a:prstGeom prst="rect">
            <a:avLst/>
          </a:prstGeom>
        </p:spPr>
      </p:pic>
      <p:pic>
        <p:nvPicPr>
          <p:cNvPr id="10" name="Picture 9">
            <a:extLst>
              <a:ext uri="{FF2B5EF4-FFF2-40B4-BE49-F238E27FC236}">
                <a16:creationId xmlns:a16="http://schemas.microsoft.com/office/drawing/2014/main" id="{A85E54EE-5099-4E3A-A566-00A74A3512E7}"/>
              </a:ext>
            </a:extLst>
          </p:cNvPr>
          <p:cNvPicPr>
            <a:picLocks noChangeAspect="1"/>
          </p:cNvPicPr>
          <p:nvPr/>
        </p:nvPicPr>
        <p:blipFill>
          <a:blip r:embed="rId4"/>
          <a:stretch>
            <a:fillRect/>
          </a:stretch>
        </p:blipFill>
        <p:spPr>
          <a:xfrm>
            <a:off x="11093925" y="-16882"/>
            <a:ext cx="1011936" cy="1011936"/>
          </a:xfrm>
          <a:prstGeom prst="rect">
            <a:avLst/>
          </a:prstGeom>
        </p:spPr>
      </p:pic>
    </p:spTree>
    <p:extLst>
      <p:ext uri="{BB962C8B-B14F-4D97-AF65-F5344CB8AC3E}">
        <p14:creationId xmlns:p14="http://schemas.microsoft.com/office/powerpoint/2010/main" val="186977003"/>
      </p:ext>
    </p:extLst>
  </p:cSld>
  <p:clrMapOvr>
    <a:masterClrMapping/>
  </p:clrMapOvr>
  <mc:AlternateContent xmlns:mc="http://schemas.openxmlformats.org/markup-compatibility/2006" xmlns:p14="http://schemas.microsoft.com/office/powerpoint/2010/main">
    <mc:Choice Requires="p14">
      <p:transition spd="slow" p14:dur="2000" advTm="30541"/>
    </mc:Choice>
    <mc:Fallback xmlns="">
      <p:transition spd="slow" advTm="3054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AA00-8BDF-420A-B86E-27BA62A87CE2}"/>
              </a:ext>
            </a:extLst>
          </p:cNvPr>
          <p:cNvSpPr>
            <a:spLocks noGrp="1"/>
          </p:cNvSpPr>
          <p:nvPr>
            <p:ph type="title"/>
          </p:nvPr>
        </p:nvSpPr>
        <p:spPr>
          <a:xfrm>
            <a:off x="838200" y="0"/>
            <a:ext cx="10515600" cy="1325563"/>
          </a:xfrm>
        </p:spPr>
        <p:txBody>
          <a:bodyPr/>
          <a:lstStyle/>
          <a:p>
            <a:pPr algn="ctr"/>
            <a:r>
              <a:rPr lang="en-GB" u="sng" dirty="0">
                <a:latin typeface="Comic Sans MS" panose="030F0702030302020204" pitchFamily="66" charset="0"/>
              </a:rPr>
              <a:t>Component 02: Religion and Ethics </a:t>
            </a:r>
          </a:p>
        </p:txBody>
      </p:sp>
      <p:sp>
        <p:nvSpPr>
          <p:cNvPr id="3" name="Content Placeholder 2">
            <a:extLst>
              <a:ext uri="{FF2B5EF4-FFF2-40B4-BE49-F238E27FC236}">
                <a16:creationId xmlns:a16="http://schemas.microsoft.com/office/drawing/2014/main" id="{EBE39077-CCC2-4A11-BA16-88361A2C0D70}"/>
              </a:ext>
            </a:extLst>
          </p:cNvPr>
          <p:cNvSpPr>
            <a:spLocks noGrp="1"/>
          </p:cNvSpPr>
          <p:nvPr>
            <p:ph idx="1"/>
          </p:nvPr>
        </p:nvSpPr>
        <p:spPr>
          <a:xfrm>
            <a:off x="265176" y="1206290"/>
            <a:ext cx="7752858" cy="5497157"/>
          </a:xfrm>
        </p:spPr>
        <p:txBody>
          <a:bodyPr>
            <a:normAutofit fontScale="85000" lnSpcReduction="20000"/>
          </a:bodyPr>
          <a:lstStyle/>
          <a:p>
            <a:r>
              <a:rPr lang="en-GB" dirty="0">
                <a:latin typeface="Comic Sans MS" panose="030F0702030302020204" pitchFamily="66" charset="0"/>
              </a:rPr>
              <a:t>The branch of philosophy called ‘ethics’ is concerned with questions concerning how human beings ought to live their lives, and about what is ‘right’ or ‘wrong’.</a:t>
            </a:r>
          </a:p>
          <a:p>
            <a:r>
              <a:rPr lang="en-GB" dirty="0">
                <a:latin typeface="Comic Sans MS" panose="030F0702030302020204" pitchFamily="66" charset="0"/>
              </a:rPr>
              <a:t>In your ethics lessons you will examine many different moral dilemmas and apply 4 theories to them. </a:t>
            </a:r>
          </a:p>
          <a:p>
            <a:r>
              <a:rPr lang="en-GB" dirty="0">
                <a:latin typeface="Comic Sans MS" panose="030F0702030302020204" pitchFamily="66" charset="0"/>
              </a:rPr>
              <a:t>One of the most well-known ethical dilemmas is called ‘The Trolley Problem’. </a:t>
            </a:r>
          </a:p>
          <a:p>
            <a:r>
              <a:rPr lang="en-GB" dirty="0">
                <a:latin typeface="Comic Sans MS" panose="030F0702030302020204" pitchFamily="66" charset="0"/>
              </a:rPr>
              <a:t>Click the links to watch the videos and then complete the tasks on the next slide.</a:t>
            </a:r>
          </a:p>
          <a:p>
            <a:endParaRPr lang="en-GB" dirty="0">
              <a:latin typeface="Comic Sans MS" panose="030F0702030302020204" pitchFamily="66" charset="0"/>
            </a:endParaRPr>
          </a:p>
          <a:p>
            <a:r>
              <a:rPr lang="en-GB" dirty="0">
                <a:latin typeface="Comic Sans MS" panose="030F0702030302020204" pitchFamily="66" charset="0"/>
                <a:hlinkClick r:id="rId4"/>
              </a:rPr>
              <a:t>https://www.youtube.com/watch?v=yg16u_bzjPE</a:t>
            </a:r>
            <a:r>
              <a:rPr lang="en-GB" dirty="0">
                <a:latin typeface="Comic Sans MS" panose="030F0702030302020204" pitchFamily="66" charset="0"/>
              </a:rPr>
              <a:t> (TED-Ed)</a:t>
            </a:r>
          </a:p>
          <a:p>
            <a:r>
              <a:rPr lang="en-GB" dirty="0">
                <a:latin typeface="Comic Sans MS" panose="030F0702030302020204" pitchFamily="66" charset="0"/>
                <a:hlinkClick r:id="rId5"/>
              </a:rPr>
              <a:t>https://www.youtube.com/watch?v=JWb_svTrcOg</a:t>
            </a:r>
            <a:r>
              <a:rPr lang="en-GB" dirty="0">
                <a:latin typeface="Comic Sans MS" panose="030F0702030302020204" pitchFamily="66" charset="0"/>
              </a:rPr>
              <a:t> (from the Good Place – because sometimes its hard to see how the ethics plays out in real…</a:t>
            </a:r>
            <a:r>
              <a:rPr lang="en-GB" dirty="0" err="1">
                <a:latin typeface="Comic Sans MS" panose="030F0702030302020204" pitchFamily="66" charset="0"/>
              </a:rPr>
              <a:t>ish</a:t>
            </a:r>
            <a:r>
              <a:rPr lang="en-GB" dirty="0">
                <a:latin typeface="Comic Sans MS" panose="030F0702030302020204" pitchFamily="66" charset="0"/>
              </a:rPr>
              <a:t> life!)</a:t>
            </a:r>
          </a:p>
          <a:p>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p:txBody>
      </p:sp>
      <p:pic>
        <p:nvPicPr>
          <p:cNvPr id="4" name="Picture 3">
            <a:extLst>
              <a:ext uri="{FF2B5EF4-FFF2-40B4-BE49-F238E27FC236}">
                <a16:creationId xmlns:a16="http://schemas.microsoft.com/office/drawing/2014/main" id="{56F18DED-A3F1-417B-BCB3-E0B46DEA3C82}"/>
              </a:ext>
            </a:extLst>
          </p:cNvPr>
          <p:cNvPicPr>
            <a:picLocks noChangeAspect="1"/>
          </p:cNvPicPr>
          <p:nvPr/>
        </p:nvPicPr>
        <p:blipFill>
          <a:blip r:embed="rId6"/>
          <a:stretch>
            <a:fillRect/>
          </a:stretch>
        </p:blipFill>
        <p:spPr>
          <a:xfrm>
            <a:off x="8127762" y="1866363"/>
            <a:ext cx="3609040" cy="3778533"/>
          </a:xfrm>
          <a:prstGeom prst="rect">
            <a:avLst/>
          </a:prstGeom>
        </p:spPr>
      </p:pic>
      <p:pic>
        <p:nvPicPr>
          <p:cNvPr id="5" name="Picture 4">
            <a:extLst>
              <a:ext uri="{FF2B5EF4-FFF2-40B4-BE49-F238E27FC236}">
                <a16:creationId xmlns:a16="http://schemas.microsoft.com/office/drawing/2014/main" id="{37FF9976-DD89-40C7-9470-DE700B87CC36}"/>
              </a:ext>
            </a:extLst>
          </p:cNvPr>
          <p:cNvPicPr>
            <a:picLocks noChangeAspect="1"/>
          </p:cNvPicPr>
          <p:nvPr/>
        </p:nvPicPr>
        <p:blipFill>
          <a:blip r:embed="rId7"/>
          <a:stretch>
            <a:fillRect/>
          </a:stretch>
        </p:blipFill>
        <p:spPr>
          <a:xfrm>
            <a:off x="10909973" y="149459"/>
            <a:ext cx="1282027" cy="1026643"/>
          </a:xfrm>
          <a:prstGeom prst="rect">
            <a:avLst/>
          </a:prstGeom>
        </p:spPr>
      </p:pic>
      <p:pic>
        <p:nvPicPr>
          <p:cNvPr id="6" name="Picture 5">
            <a:extLst>
              <a:ext uri="{FF2B5EF4-FFF2-40B4-BE49-F238E27FC236}">
                <a16:creationId xmlns:a16="http://schemas.microsoft.com/office/drawing/2014/main" id="{16B2168B-9AF4-4CE5-849B-82CA9780C816}"/>
              </a:ext>
            </a:extLst>
          </p:cNvPr>
          <p:cNvPicPr>
            <a:picLocks noChangeAspect="1"/>
          </p:cNvPicPr>
          <p:nvPr/>
        </p:nvPicPr>
        <p:blipFill>
          <a:blip r:embed="rId7"/>
          <a:stretch>
            <a:fillRect/>
          </a:stretch>
        </p:blipFill>
        <p:spPr>
          <a:xfrm>
            <a:off x="184994" y="55999"/>
            <a:ext cx="1282027" cy="1026643"/>
          </a:xfrm>
          <a:prstGeom prst="rect">
            <a:avLst/>
          </a:prstGeom>
        </p:spPr>
      </p:pic>
      <p:pic>
        <p:nvPicPr>
          <p:cNvPr id="9" name="Audio 8">
            <a:hlinkClick r:id="" action="ppaction://media"/>
            <a:extLst>
              <a:ext uri="{FF2B5EF4-FFF2-40B4-BE49-F238E27FC236}">
                <a16:creationId xmlns:a16="http://schemas.microsoft.com/office/drawing/2014/main" id="{884CF44A-0A45-43F1-85D1-9874EA2604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9028" y="1072311"/>
            <a:ext cx="609600" cy="609600"/>
          </a:xfrm>
          <a:prstGeom prst="rect">
            <a:avLst/>
          </a:prstGeom>
        </p:spPr>
      </p:pic>
    </p:spTree>
    <p:extLst>
      <p:ext uri="{BB962C8B-B14F-4D97-AF65-F5344CB8AC3E}">
        <p14:creationId xmlns:p14="http://schemas.microsoft.com/office/powerpoint/2010/main" val="807518720"/>
      </p:ext>
    </p:extLst>
  </p:cSld>
  <p:clrMapOvr>
    <a:masterClrMapping/>
  </p:clrMapOvr>
  <mc:AlternateContent xmlns:mc="http://schemas.openxmlformats.org/markup-compatibility/2006" xmlns:p14="http://schemas.microsoft.com/office/powerpoint/2010/main">
    <mc:Choice Requires="p14">
      <p:transition spd="slow" p14:dur="2000" advTm="71392"/>
    </mc:Choice>
    <mc:Fallback xmlns="">
      <p:transition spd="slow" advTm="7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C7D2C7-85E5-41DF-A364-41CFF0B5AD09}"/>
              </a:ext>
            </a:extLst>
          </p:cNvPr>
          <p:cNvSpPr/>
          <p:nvPr/>
        </p:nvSpPr>
        <p:spPr>
          <a:xfrm>
            <a:off x="170688" y="204216"/>
            <a:ext cx="2383536" cy="2916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u="sng" dirty="0">
                <a:latin typeface="Comic Sans MS" panose="030F0702030302020204" pitchFamily="66" charset="0"/>
              </a:rPr>
              <a:t>Followers of Natural Law </a:t>
            </a:r>
          </a:p>
          <a:p>
            <a:pPr algn="ctr"/>
            <a:endParaRPr lang="en-GB" sz="1400" u="sng" dirty="0">
              <a:latin typeface="Comic Sans MS" panose="030F0702030302020204" pitchFamily="66" charset="0"/>
            </a:endParaRPr>
          </a:p>
          <a:p>
            <a:r>
              <a:rPr lang="en-GB" sz="1400" dirty="0">
                <a:latin typeface="Comic Sans MS" panose="030F0702030302020204" pitchFamily="66" charset="0"/>
              </a:rPr>
              <a:t>When they make an ethical decision they must:</a:t>
            </a:r>
          </a:p>
          <a:p>
            <a:pPr marL="228600" indent="-228600">
              <a:buAutoNum type="alphaLcPeriod"/>
            </a:pPr>
            <a:r>
              <a:rPr lang="en-GB" sz="1400" dirty="0">
                <a:latin typeface="Comic Sans MS" panose="030F0702030302020204" pitchFamily="66" charset="0"/>
              </a:rPr>
              <a:t>use their reason;</a:t>
            </a:r>
          </a:p>
          <a:p>
            <a:pPr marL="228600" indent="-228600">
              <a:buAutoNum type="alphaLcPeriod"/>
            </a:pPr>
            <a:r>
              <a:rPr lang="en-GB" sz="1400" dirty="0">
                <a:latin typeface="Comic Sans MS" panose="030F0702030302020204" pitchFamily="66" charset="0"/>
              </a:rPr>
              <a:t>follow the first precept (rule) which is to preserve life;</a:t>
            </a:r>
          </a:p>
          <a:p>
            <a:pPr marL="228600" indent="-228600">
              <a:buAutoNum type="alphaLcPeriod"/>
            </a:pPr>
            <a:r>
              <a:rPr lang="en-GB" sz="1400" dirty="0">
                <a:latin typeface="Comic Sans MS" panose="030F0702030302020204" pitchFamily="66" charset="0"/>
              </a:rPr>
              <a:t>as far as possible keep to what is natural, i.e. part of the natural scheme of things.</a:t>
            </a:r>
            <a:endParaRPr lang="en-GB" sz="1400" u="sng" dirty="0">
              <a:latin typeface="Comic Sans MS" panose="030F0702030302020204" pitchFamily="66" charset="0"/>
            </a:endParaRPr>
          </a:p>
        </p:txBody>
      </p:sp>
      <p:sp>
        <p:nvSpPr>
          <p:cNvPr id="7" name="Rectangle 6">
            <a:extLst>
              <a:ext uri="{FF2B5EF4-FFF2-40B4-BE49-F238E27FC236}">
                <a16:creationId xmlns:a16="http://schemas.microsoft.com/office/drawing/2014/main" id="{87AD74DD-C400-4D6B-8114-D05ABC341064}"/>
              </a:ext>
            </a:extLst>
          </p:cNvPr>
          <p:cNvSpPr/>
          <p:nvPr/>
        </p:nvSpPr>
        <p:spPr>
          <a:xfrm>
            <a:off x="2731008" y="204216"/>
            <a:ext cx="2383536" cy="2916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u="sng" dirty="0">
                <a:latin typeface="Comic Sans MS" panose="030F0702030302020204" pitchFamily="66" charset="0"/>
              </a:rPr>
              <a:t>Followers of Situation Ethics </a:t>
            </a:r>
          </a:p>
          <a:p>
            <a:pPr algn="ctr"/>
            <a:endParaRPr lang="en-GB" sz="1400" u="sng" dirty="0">
              <a:latin typeface="Comic Sans MS" panose="030F0702030302020204" pitchFamily="66" charset="0"/>
            </a:endParaRPr>
          </a:p>
          <a:p>
            <a:r>
              <a:rPr lang="en-GB" sz="1400" dirty="0">
                <a:latin typeface="Comic Sans MS" panose="030F0702030302020204" pitchFamily="66" charset="0"/>
              </a:rPr>
              <a:t>When they make an ethical decision they must:</a:t>
            </a:r>
          </a:p>
          <a:p>
            <a:pPr marL="228600" indent="-228600">
              <a:buAutoNum type="alphaLcPeriod"/>
            </a:pPr>
            <a:r>
              <a:rPr lang="en-GB" sz="1400" dirty="0">
                <a:latin typeface="Comic Sans MS" panose="030F0702030302020204" pitchFamily="66" charset="0"/>
              </a:rPr>
              <a:t>Do the most loving thing in a situation</a:t>
            </a:r>
          </a:p>
          <a:p>
            <a:pPr marL="228600" indent="-228600">
              <a:buAutoNum type="alphaLcPeriod"/>
            </a:pPr>
            <a:r>
              <a:rPr lang="en-GB" sz="1400" dirty="0">
                <a:latin typeface="Comic Sans MS" panose="030F0702030302020204" pitchFamily="66" charset="0"/>
              </a:rPr>
              <a:t>Put people before rules </a:t>
            </a:r>
          </a:p>
          <a:p>
            <a:pPr marL="228600" indent="-228600">
              <a:buAutoNum type="alphaLcPeriod"/>
            </a:pPr>
            <a:r>
              <a:rPr lang="en-GB" sz="1400" dirty="0">
                <a:latin typeface="Comic Sans MS" panose="030F0702030302020204" pitchFamily="66" charset="0"/>
              </a:rPr>
              <a:t>Make the rules in the Bible relative to love</a:t>
            </a:r>
          </a:p>
          <a:p>
            <a:pPr marL="228600" indent="-228600">
              <a:buAutoNum type="alphaLcPeriod"/>
            </a:pPr>
            <a:endParaRPr lang="en-GB" sz="1200" u="sng" dirty="0">
              <a:latin typeface="Comic Sans MS" panose="030F0702030302020204" pitchFamily="66" charset="0"/>
            </a:endParaRPr>
          </a:p>
        </p:txBody>
      </p:sp>
      <p:sp>
        <p:nvSpPr>
          <p:cNvPr id="8" name="Rectangle 7">
            <a:extLst>
              <a:ext uri="{FF2B5EF4-FFF2-40B4-BE49-F238E27FC236}">
                <a16:creationId xmlns:a16="http://schemas.microsoft.com/office/drawing/2014/main" id="{41752E65-9184-4783-A45A-CC077AEB1B26}"/>
              </a:ext>
            </a:extLst>
          </p:cNvPr>
          <p:cNvSpPr/>
          <p:nvPr/>
        </p:nvSpPr>
        <p:spPr>
          <a:xfrm>
            <a:off x="127144" y="3301799"/>
            <a:ext cx="2383536" cy="35080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u="sng" dirty="0">
                <a:latin typeface="Comic Sans MS" panose="030F0702030302020204" pitchFamily="66" charset="0"/>
              </a:rPr>
              <a:t>Followers of Utilitarianism </a:t>
            </a:r>
          </a:p>
          <a:p>
            <a:pPr algn="ctr"/>
            <a:endParaRPr lang="en-GB" sz="1400" u="sng" dirty="0">
              <a:latin typeface="Comic Sans MS" panose="030F0702030302020204" pitchFamily="66" charset="0"/>
            </a:endParaRPr>
          </a:p>
          <a:p>
            <a:r>
              <a:rPr lang="en-GB" sz="1400" dirty="0">
                <a:latin typeface="Comic Sans MS" panose="030F0702030302020204" pitchFamily="66" charset="0"/>
              </a:rPr>
              <a:t>When they make an ethical decision they must:</a:t>
            </a:r>
          </a:p>
          <a:p>
            <a:pPr>
              <a:lnSpc>
                <a:spcPct val="90000"/>
              </a:lnSpc>
              <a:buNone/>
            </a:pPr>
            <a:r>
              <a:rPr lang="en-GB" sz="1400" dirty="0">
                <a:latin typeface="Comic Sans MS" panose="030F0702030302020204" pitchFamily="66" charset="0"/>
              </a:rPr>
              <a:t>a. decide what action would bring the greatest happiness to the greatest number of people;</a:t>
            </a:r>
          </a:p>
          <a:p>
            <a:pPr>
              <a:lnSpc>
                <a:spcPct val="90000"/>
              </a:lnSpc>
              <a:buNone/>
            </a:pPr>
            <a:r>
              <a:rPr lang="en-GB" sz="1400" dirty="0">
                <a:latin typeface="Comic Sans MS" panose="030F0702030302020204" pitchFamily="66" charset="0"/>
              </a:rPr>
              <a:t>b. or what action would bring the least amount of unhappiness to the most people.</a:t>
            </a:r>
          </a:p>
          <a:p>
            <a:pPr>
              <a:lnSpc>
                <a:spcPct val="90000"/>
              </a:lnSpc>
              <a:buNone/>
            </a:pPr>
            <a:r>
              <a:rPr lang="en-GB" sz="1400" dirty="0">
                <a:latin typeface="Comic Sans MS" panose="030F0702030302020204" pitchFamily="66" charset="0"/>
              </a:rPr>
              <a:t>c. not take personal relationships into account.</a:t>
            </a:r>
            <a:endParaRPr lang="en-US" sz="1400" dirty="0">
              <a:latin typeface="Comic Sans MS" panose="030F0702030302020204" pitchFamily="66" charset="0"/>
            </a:endParaRPr>
          </a:p>
        </p:txBody>
      </p:sp>
      <p:sp>
        <p:nvSpPr>
          <p:cNvPr id="9" name="Rectangle 8">
            <a:extLst>
              <a:ext uri="{FF2B5EF4-FFF2-40B4-BE49-F238E27FC236}">
                <a16:creationId xmlns:a16="http://schemas.microsoft.com/office/drawing/2014/main" id="{665D2FEF-5BF6-4F6B-8A36-30B2A0C5C30E}"/>
              </a:ext>
            </a:extLst>
          </p:cNvPr>
          <p:cNvSpPr/>
          <p:nvPr/>
        </p:nvSpPr>
        <p:spPr>
          <a:xfrm>
            <a:off x="2703140" y="3301798"/>
            <a:ext cx="2383536" cy="35080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u="sng" dirty="0">
                <a:latin typeface="Comic Sans MS" panose="030F0702030302020204" pitchFamily="66" charset="0"/>
              </a:rPr>
              <a:t>Followers of Kantian Ethics </a:t>
            </a:r>
          </a:p>
          <a:p>
            <a:pPr algn="ctr"/>
            <a:endParaRPr lang="en-GB" sz="1400" u="sng" dirty="0">
              <a:latin typeface="Comic Sans MS" panose="030F0702030302020204" pitchFamily="66" charset="0"/>
            </a:endParaRPr>
          </a:p>
          <a:p>
            <a:r>
              <a:rPr lang="en-GB" sz="1400" dirty="0">
                <a:latin typeface="Comic Sans MS" panose="030F0702030302020204" pitchFamily="66" charset="0"/>
              </a:rPr>
              <a:t>When they make an ethical decision they must:</a:t>
            </a:r>
          </a:p>
          <a:p>
            <a:pPr marL="228600" indent="-228600">
              <a:buAutoNum type="alphaLcPeriod"/>
            </a:pPr>
            <a:r>
              <a:rPr lang="en-GB" sz="1400" dirty="0">
                <a:latin typeface="Comic Sans MS" panose="030F0702030302020204" pitchFamily="66" charset="0"/>
              </a:rPr>
              <a:t>act only out of duty, not for any ulterior motive;</a:t>
            </a:r>
          </a:p>
          <a:p>
            <a:pPr marL="228600" indent="-228600">
              <a:buAutoNum type="alphaLcPeriod"/>
            </a:pPr>
            <a:r>
              <a:rPr lang="en-GB" sz="1400" dirty="0">
                <a:latin typeface="Comic Sans MS" panose="030F0702030302020204" pitchFamily="66" charset="0"/>
              </a:rPr>
              <a:t>only do something that you would be happy for everyone else to do in the same situation.</a:t>
            </a:r>
          </a:p>
          <a:p>
            <a:pPr marL="228600" indent="-228600">
              <a:buAutoNum type="alphaLcPeriod"/>
            </a:pPr>
            <a:r>
              <a:rPr lang="en-GB" sz="1400" dirty="0">
                <a:latin typeface="Comic Sans MS" panose="030F0702030302020204" pitchFamily="66" charset="0"/>
              </a:rPr>
              <a:t>Don’t treat people as a means to an end.</a:t>
            </a:r>
          </a:p>
        </p:txBody>
      </p:sp>
      <p:sp>
        <p:nvSpPr>
          <p:cNvPr id="10" name="Left-Right Arrow 7">
            <a:extLst>
              <a:ext uri="{FF2B5EF4-FFF2-40B4-BE49-F238E27FC236}">
                <a16:creationId xmlns:a16="http://schemas.microsoft.com/office/drawing/2014/main" id="{54010792-70CE-4F98-AEC8-865A2FF63668}"/>
              </a:ext>
            </a:extLst>
          </p:cNvPr>
          <p:cNvSpPr/>
          <p:nvPr/>
        </p:nvSpPr>
        <p:spPr>
          <a:xfrm>
            <a:off x="5279136" y="2636912"/>
            <a:ext cx="6742176" cy="1584176"/>
          </a:xfrm>
          <a:prstGeom prst="leftRight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347255-208C-4270-952E-B44249E6EC38}"/>
              </a:ext>
            </a:extLst>
          </p:cNvPr>
          <p:cNvSpPr txBox="1"/>
          <p:nvPr/>
        </p:nvSpPr>
        <p:spPr>
          <a:xfrm>
            <a:off x="5279136" y="4299775"/>
            <a:ext cx="1347216" cy="600164"/>
          </a:xfrm>
          <a:prstGeom prst="rect">
            <a:avLst/>
          </a:prstGeom>
          <a:noFill/>
        </p:spPr>
        <p:txBody>
          <a:bodyPr wrap="square" rtlCol="0">
            <a:spAutoFit/>
          </a:bodyPr>
          <a:lstStyle/>
          <a:p>
            <a:pPr algn="ctr"/>
            <a:r>
              <a:rPr lang="en-GB" sz="1100" dirty="0">
                <a:latin typeface="Comic Sans MS" panose="030F0702030302020204" pitchFamily="66" charset="0"/>
              </a:rPr>
              <a:t>Flip the switch to save five and kill one. </a:t>
            </a:r>
          </a:p>
        </p:txBody>
      </p:sp>
      <p:sp>
        <p:nvSpPr>
          <p:cNvPr id="12" name="Rectangle 11">
            <a:extLst>
              <a:ext uri="{FF2B5EF4-FFF2-40B4-BE49-F238E27FC236}">
                <a16:creationId xmlns:a16="http://schemas.microsoft.com/office/drawing/2014/main" id="{6EBDC9BF-EB6C-4DB2-AFE5-ED61979C1086}"/>
              </a:ext>
            </a:extLst>
          </p:cNvPr>
          <p:cNvSpPr/>
          <p:nvPr/>
        </p:nvSpPr>
        <p:spPr>
          <a:xfrm>
            <a:off x="10918808" y="4299775"/>
            <a:ext cx="1146048" cy="938719"/>
          </a:xfrm>
          <a:prstGeom prst="rect">
            <a:avLst/>
          </a:prstGeom>
        </p:spPr>
        <p:txBody>
          <a:bodyPr wrap="square">
            <a:spAutoFit/>
          </a:bodyPr>
          <a:lstStyle/>
          <a:p>
            <a:pPr algn="ctr"/>
            <a:r>
              <a:rPr lang="en-GB" sz="1100" dirty="0">
                <a:latin typeface="Comic Sans MS" panose="030F0702030302020204" pitchFamily="66" charset="0"/>
              </a:rPr>
              <a:t>Don’t flip the switch so five would die and one person survives. </a:t>
            </a:r>
            <a:endParaRPr lang="en-GB" sz="1100" dirty="0"/>
          </a:p>
        </p:txBody>
      </p:sp>
      <p:sp>
        <p:nvSpPr>
          <p:cNvPr id="2" name="TextBox 1">
            <a:extLst>
              <a:ext uri="{FF2B5EF4-FFF2-40B4-BE49-F238E27FC236}">
                <a16:creationId xmlns:a16="http://schemas.microsoft.com/office/drawing/2014/main" id="{D006539A-1F7A-49D0-A4D6-9EEF762FA7B5}"/>
              </a:ext>
            </a:extLst>
          </p:cNvPr>
          <p:cNvSpPr txBox="1"/>
          <p:nvPr/>
        </p:nvSpPr>
        <p:spPr>
          <a:xfrm>
            <a:off x="5291328" y="118872"/>
            <a:ext cx="6934636" cy="646331"/>
          </a:xfrm>
          <a:prstGeom prst="rect">
            <a:avLst/>
          </a:prstGeom>
          <a:noFill/>
        </p:spPr>
        <p:txBody>
          <a:bodyPr wrap="square" rtlCol="0">
            <a:spAutoFit/>
          </a:bodyPr>
          <a:lstStyle/>
          <a:p>
            <a:pPr marL="342900" indent="-342900">
              <a:buAutoNum type="arabicPeriod"/>
            </a:pPr>
            <a:r>
              <a:rPr lang="en-GB" sz="1200" dirty="0">
                <a:latin typeface="Comic Sans MS" panose="030F0702030302020204" pitchFamily="66" charset="0"/>
              </a:rPr>
              <a:t>Plot your answer to the Trolley Problem on the continuum and explain your reasoning.</a:t>
            </a:r>
          </a:p>
          <a:p>
            <a:pPr marL="342900" indent="-342900">
              <a:buAutoNum type="arabicPeriod"/>
            </a:pPr>
            <a:r>
              <a:rPr lang="en-GB" sz="1200" dirty="0">
                <a:latin typeface="Comic Sans MS" panose="030F0702030302020204" pitchFamily="66" charset="0"/>
              </a:rPr>
              <a:t>Read the how followers of the 4 theories you will study make moral decisions and plot their answers on the continuum. </a:t>
            </a:r>
          </a:p>
        </p:txBody>
      </p:sp>
      <p:sp>
        <p:nvSpPr>
          <p:cNvPr id="3" name="TextBox 2">
            <a:extLst>
              <a:ext uri="{FF2B5EF4-FFF2-40B4-BE49-F238E27FC236}">
                <a16:creationId xmlns:a16="http://schemas.microsoft.com/office/drawing/2014/main" id="{6B7152DF-6675-4C7F-B5FF-DD90924A0360}"/>
              </a:ext>
            </a:extLst>
          </p:cNvPr>
          <p:cNvSpPr txBox="1"/>
          <p:nvPr/>
        </p:nvSpPr>
        <p:spPr>
          <a:xfrm>
            <a:off x="6696020" y="3244334"/>
            <a:ext cx="3950208" cy="369332"/>
          </a:xfrm>
          <a:prstGeom prst="rect">
            <a:avLst/>
          </a:prstGeom>
          <a:noFill/>
        </p:spPr>
        <p:txBody>
          <a:bodyPr wrap="square" rtlCol="0">
            <a:spAutoFit/>
          </a:bodyPr>
          <a:lstStyle/>
          <a:p>
            <a:pPr algn="ctr"/>
            <a:r>
              <a:rPr lang="en-GB" b="1" u="sng" dirty="0">
                <a:latin typeface="Comic Sans MS" panose="030F0702030302020204" pitchFamily="66" charset="0"/>
              </a:rPr>
              <a:t>THE TROLLEY PROBLEM </a:t>
            </a:r>
          </a:p>
        </p:txBody>
      </p:sp>
      <p:pic>
        <p:nvPicPr>
          <p:cNvPr id="16" name="Audio 15">
            <a:hlinkClick r:id="" action="ppaction://media"/>
            <a:extLst>
              <a:ext uri="{FF2B5EF4-FFF2-40B4-BE49-F238E27FC236}">
                <a16:creationId xmlns:a16="http://schemas.microsoft.com/office/drawing/2014/main" id="{E5465A13-36FD-4339-8E45-65C94A10E1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160" y="942915"/>
            <a:ext cx="609600" cy="609600"/>
          </a:xfrm>
          <a:prstGeom prst="rect">
            <a:avLst/>
          </a:prstGeom>
        </p:spPr>
      </p:pic>
    </p:spTree>
    <p:extLst>
      <p:ext uri="{BB962C8B-B14F-4D97-AF65-F5344CB8AC3E}">
        <p14:creationId xmlns:p14="http://schemas.microsoft.com/office/powerpoint/2010/main" val="3432978110"/>
      </p:ext>
    </p:extLst>
  </p:cSld>
  <p:clrMapOvr>
    <a:masterClrMapping/>
  </p:clrMapOvr>
  <mc:AlternateContent xmlns:mc="http://schemas.openxmlformats.org/markup-compatibility/2006" xmlns:p14="http://schemas.microsoft.com/office/powerpoint/2010/main">
    <mc:Choice Requires="p14">
      <p:transition spd="slow" p14:dur="2000" advTm="72752"/>
    </mc:Choice>
    <mc:Fallback xmlns="">
      <p:transition spd="slow" advTm="7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CF87-D404-4734-8938-9281F59EF5D6}"/>
              </a:ext>
            </a:extLst>
          </p:cNvPr>
          <p:cNvSpPr>
            <a:spLocks noGrp="1"/>
          </p:cNvSpPr>
          <p:nvPr>
            <p:ph type="title"/>
          </p:nvPr>
        </p:nvSpPr>
        <p:spPr>
          <a:xfrm>
            <a:off x="838200" y="18255"/>
            <a:ext cx="10515600" cy="1325563"/>
          </a:xfrm>
        </p:spPr>
        <p:txBody>
          <a:bodyPr/>
          <a:lstStyle/>
          <a:p>
            <a:pPr algn="ctr"/>
            <a:r>
              <a:rPr lang="en-GB" u="sng" dirty="0">
                <a:latin typeface="Comic Sans MS" panose="030F0702030302020204" pitchFamily="66" charset="0"/>
              </a:rPr>
              <a:t>Component 03: Developments in Christian Thought (DCT)</a:t>
            </a:r>
          </a:p>
        </p:txBody>
      </p:sp>
      <p:pic>
        <p:nvPicPr>
          <p:cNvPr id="6" name="Picture 2" descr="Catholic Bible Clip Art, PNG, 800x675px, Bible, Area, Artwork, Bible Story,  Blog Download Free">
            <a:extLst>
              <a:ext uri="{FF2B5EF4-FFF2-40B4-BE49-F238E27FC236}">
                <a16:creationId xmlns:a16="http://schemas.microsoft.com/office/drawing/2014/main" id="{F1A89768-8E42-4B9F-9FF8-0A956A82C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42" y="161078"/>
            <a:ext cx="1259116" cy="1039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91C5AD-89BD-4254-BA9A-5BBB05A8F991}"/>
              </a:ext>
            </a:extLst>
          </p:cNvPr>
          <p:cNvPicPr>
            <a:picLocks noChangeAspect="1"/>
          </p:cNvPicPr>
          <p:nvPr/>
        </p:nvPicPr>
        <p:blipFill>
          <a:blip r:embed="rId5"/>
          <a:stretch>
            <a:fillRect/>
          </a:stretch>
        </p:blipFill>
        <p:spPr>
          <a:xfrm>
            <a:off x="11098169" y="161078"/>
            <a:ext cx="755102" cy="1325563"/>
          </a:xfrm>
          <a:prstGeom prst="rect">
            <a:avLst/>
          </a:prstGeom>
        </p:spPr>
      </p:pic>
      <p:pic>
        <p:nvPicPr>
          <p:cNvPr id="9" name="Picture 8">
            <a:extLst>
              <a:ext uri="{FF2B5EF4-FFF2-40B4-BE49-F238E27FC236}">
                <a16:creationId xmlns:a16="http://schemas.microsoft.com/office/drawing/2014/main" id="{C0249104-FC47-4452-BC49-53C50476992F}"/>
              </a:ext>
            </a:extLst>
          </p:cNvPr>
          <p:cNvPicPr>
            <a:picLocks noChangeAspect="1"/>
          </p:cNvPicPr>
          <p:nvPr/>
        </p:nvPicPr>
        <p:blipFill rotWithShape="1">
          <a:blip r:embed="rId6"/>
          <a:srcRect l="22066" t="232" r="30145" b="-232"/>
          <a:stretch/>
        </p:blipFill>
        <p:spPr>
          <a:xfrm>
            <a:off x="7562488" y="1502688"/>
            <a:ext cx="3535681" cy="4923442"/>
          </a:xfrm>
          <a:prstGeom prst="rect">
            <a:avLst/>
          </a:prstGeom>
        </p:spPr>
      </p:pic>
      <p:sp>
        <p:nvSpPr>
          <p:cNvPr id="10" name="TextBox 9">
            <a:extLst>
              <a:ext uri="{FF2B5EF4-FFF2-40B4-BE49-F238E27FC236}">
                <a16:creationId xmlns:a16="http://schemas.microsoft.com/office/drawing/2014/main" id="{EF017487-386E-412E-A21E-C10E509F3400}"/>
              </a:ext>
            </a:extLst>
          </p:cNvPr>
          <p:cNvSpPr txBox="1"/>
          <p:nvPr/>
        </p:nvSpPr>
        <p:spPr>
          <a:xfrm>
            <a:off x="208642" y="1502688"/>
            <a:ext cx="6777374" cy="489364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omic Sans MS" panose="030F0702030302020204" pitchFamily="66" charset="0"/>
              </a:rPr>
              <a:t>In year 12 you will study the work of Dietrich Bonhoeffer, a theologian and Christian priest, who lived in Germany during the Nazi regime.</a:t>
            </a:r>
          </a:p>
          <a:p>
            <a:pPr marL="285750" indent="-285750">
              <a:buFont typeface="Arial" panose="020B0604020202020204" pitchFamily="34" charset="0"/>
              <a:buChar char="•"/>
            </a:pPr>
            <a:endParaRPr lang="en-GB" dirty="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Under Adolf Hitler, the Nazis:</a:t>
            </a:r>
          </a:p>
          <a:p>
            <a:pPr>
              <a:buFontTx/>
              <a:buChar char="-"/>
            </a:pPr>
            <a:r>
              <a:rPr lang="en-GB" dirty="0">
                <a:latin typeface="Comic Sans MS" panose="030F0702030302020204" pitchFamily="66" charset="0"/>
              </a:rPr>
              <a:t>Tried to eliminate the </a:t>
            </a:r>
            <a:r>
              <a:rPr lang="en-GB" b="1" dirty="0">
                <a:latin typeface="Comic Sans MS" panose="030F0702030302020204" pitchFamily="66" charset="0"/>
              </a:rPr>
              <a:t>Jews</a:t>
            </a:r>
            <a:r>
              <a:rPr lang="en-GB" dirty="0">
                <a:latin typeface="Comic Sans MS" panose="030F0702030302020204" pitchFamily="66" charset="0"/>
              </a:rPr>
              <a:t>.</a:t>
            </a:r>
          </a:p>
          <a:p>
            <a:pPr>
              <a:buFontTx/>
              <a:buChar char="-"/>
            </a:pPr>
            <a:r>
              <a:rPr lang="en-GB" dirty="0">
                <a:latin typeface="Comic Sans MS" panose="030F0702030302020204" pitchFamily="66" charset="0"/>
              </a:rPr>
              <a:t>Killed 85 per cent of Germany's </a:t>
            </a:r>
            <a:r>
              <a:rPr lang="en-GB" b="1" dirty="0">
                <a:latin typeface="Comic Sans MS" panose="030F0702030302020204" pitchFamily="66" charset="0"/>
              </a:rPr>
              <a:t>Gypsies</a:t>
            </a:r>
            <a:r>
              <a:rPr lang="en-GB" dirty="0">
                <a:latin typeface="Comic Sans MS" panose="030F0702030302020204" pitchFamily="66" charset="0"/>
              </a:rPr>
              <a:t>.</a:t>
            </a:r>
          </a:p>
          <a:p>
            <a:pPr>
              <a:buFontTx/>
              <a:buChar char="-"/>
            </a:pPr>
            <a:r>
              <a:rPr lang="en-GB" dirty="0">
                <a:latin typeface="Comic Sans MS" panose="030F0702030302020204" pitchFamily="66" charset="0"/>
              </a:rPr>
              <a:t>Sterilised </a:t>
            </a:r>
            <a:r>
              <a:rPr lang="en-GB" b="1" dirty="0">
                <a:latin typeface="Comic Sans MS" panose="030F0702030302020204" pitchFamily="66" charset="0"/>
              </a:rPr>
              <a:t>black people, deaf people, physically disabled</a:t>
            </a:r>
            <a:r>
              <a:rPr lang="en-GB" dirty="0">
                <a:latin typeface="Comic Sans MS" panose="030F0702030302020204" pitchFamily="66" charset="0"/>
              </a:rPr>
              <a:t> people and people with </a:t>
            </a:r>
            <a:r>
              <a:rPr lang="en-GB" b="1" dirty="0">
                <a:latin typeface="Comic Sans MS" panose="030F0702030302020204" pitchFamily="66" charset="0"/>
              </a:rPr>
              <a:t>hereditary diseases</a:t>
            </a:r>
            <a:r>
              <a:rPr lang="en-GB" dirty="0">
                <a:latin typeface="Comic Sans MS" panose="030F0702030302020204" pitchFamily="66" charset="0"/>
              </a:rPr>
              <a:t>.</a:t>
            </a:r>
          </a:p>
          <a:p>
            <a:pPr>
              <a:buFontTx/>
              <a:buChar char="-"/>
            </a:pPr>
            <a:r>
              <a:rPr lang="en-GB" dirty="0">
                <a:latin typeface="Comic Sans MS" panose="030F0702030302020204" pitchFamily="66" charset="0"/>
              </a:rPr>
              <a:t>Killed</a:t>
            </a:r>
            <a:r>
              <a:rPr lang="en-GB" b="1" dirty="0">
                <a:latin typeface="Comic Sans MS" panose="030F0702030302020204" pitchFamily="66" charset="0"/>
              </a:rPr>
              <a:t> mentally disabled</a:t>
            </a:r>
            <a:r>
              <a:rPr lang="en-GB" dirty="0">
                <a:latin typeface="Comic Sans MS" panose="030F0702030302020204" pitchFamily="66" charset="0"/>
              </a:rPr>
              <a:t> babies and adults.</a:t>
            </a:r>
          </a:p>
          <a:p>
            <a:pPr>
              <a:buFontTx/>
              <a:buChar char="-"/>
            </a:pPr>
            <a:r>
              <a:rPr lang="en-GB" dirty="0">
                <a:latin typeface="Comic Sans MS" panose="030F0702030302020204" pitchFamily="66" charset="0"/>
              </a:rPr>
              <a:t>Put </a:t>
            </a:r>
            <a:r>
              <a:rPr lang="en-GB" b="1" dirty="0">
                <a:latin typeface="Comic Sans MS" panose="030F0702030302020204" pitchFamily="66" charset="0"/>
              </a:rPr>
              <a:t>homosexuals, prostitutes, Jehovah's Witnesses, alcoholics, pacifists, beggars, hooligans</a:t>
            </a:r>
            <a:r>
              <a:rPr lang="en-GB" dirty="0">
                <a:latin typeface="Comic Sans MS" panose="030F0702030302020204" pitchFamily="66" charset="0"/>
              </a:rPr>
              <a:t> and </a:t>
            </a:r>
            <a:r>
              <a:rPr lang="en-GB" b="1" dirty="0">
                <a:latin typeface="Comic Sans MS" panose="030F0702030302020204" pitchFamily="66" charset="0"/>
              </a:rPr>
              <a:t>criminals</a:t>
            </a:r>
            <a:r>
              <a:rPr lang="en-GB" dirty="0">
                <a:latin typeface="Comic Sans MS" panose="030F0702030302020204" pitchFamily="66" charset="0"/>
              </a:rPr>
              <a:t> - who they regarded as anti-social - into concentration camps.</a:t>
            </a:r>
          </a:p>
          <a:p>
            <a:pPr>
              <a:buFontTx/>
              <a:buChar char="-"/>
            </a:pPr>
            <a:endParaRPr lang="en-GB" dirty="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On the next slide are moral principles found in the Bible. </a:t>
            </a:r>
          </a:p>
          <a:p>
            <a:pPr marL="285750" indent="-285750">
              <a:buFont typeface="Arial" panose="020B0604020202020204" pitchFamily="34" charset="0"/>
              <a:buChar char="•"/>
            </a:pPr>
            <a:r>
              <a:rPr lang="en-GB" dirty="0">
                <a:latin typeface="Comic Sans MS" panose="030F0702030302020204" pitchFamily="66" charset="0"/>
              </a:rPr>
              <a:t>Use them to answer the following question: </a:t>
            </a:r>
            <a:br>
              <a:rPr lang="en-GB" dirty="0">
                <a:latin typeface="Comic Sans MS" panose="030F0702030302020204" pitchFamily="66" charset="0"/>
              </a:rPr>
            </a:br>
            <a:r>
              <a:rPr lang="en-GB" sz="2400" dirty="0">
                <a:solidFill>
                  <a:srgbClr val="FF0000"/>
                </a:solidFill>
                <a:latin typeface="Comic Sans MS" panose="030F0702030302020204" pitchFamily="66" charset="0"/>
              </a:rPr>
              <a:t>Would a Christian assassinate Adolf Hitler?</a:t>
            </a:r>
            <a:endParaRPr lang="en-GB" dirty="0">
              <a:solidFill>
                <a:srgbClr val="FF0000"/>
              </a:solidFill>
            </a:endParaRPr>
          </a:p>
        </p:txBody>
      </p:sp>
      <p:pic>
        <p:nvPicPr>
          <p:cNvPr id="12" name="Audio 11">
            <a:hlinkClick r:id="" action="ppaction://media"/>
            <a:extLst>
              <a:ext uri="{FF2B5EF4-FFF2-40B4-BE49-F238E27FC236}">
                <a16:creationId xmlns:a16="http://schemas.microsoft.com/office/drawing/2014/main" id="{2AB98849-9214-4A1F-83F1-9B9952BFC8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4915" y="827896"/>
            <a:ext cx="609600" cy="609600"/>
          </a:xfrm>
          <a:prstGeom prst="rect">
            <a:avLst/>
          </a:prstGeom>
        </p:spPr>
      </p:pic>
    </p:spTree>
    <p:extLst>
      <p:ext uri="{BB962C8B-B14F-4D97-AF65-F5344CB8AC3E}">
        <p14:creationId xmlns:p14="http://schemas.microsoft.com/office/powerpoint/2010/main" val="2985419329"/>
      </p:ext>
    </p:extLst>
  </p:cSld>
  <p:clrMapOvr>
    <a:masterClrMapping/>
  </p:clrMapOvr>
  <mc:AlternateContent xmlns:mc="http://schemas.openxmlformats.org/markup-compatibility/2006" xmlns:p14="http://schemas.microsoft.com/office/powerpoint/2010/main">
    <mc:Choice Requires="p14">
      <p:transition spd="slow" p14:dur="2000" advTm="103786"/>
    </mc:Choice>
    <mc:Fallback xmlns="">
      <p:transition spd="slow" advTm="10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1233</Words>
  <Application>Microsoft Office PowerPoint</Application>
  <PresentationFormat>Widescreen</PresentationFormat>
  <Paragraphs>143</Paragraphs>
  <Slides>10</Slides>
  <Notes>2</Notes>
  <HiddenSlides>0</HiddenSlides>
  <MMClips>7</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A Level Religious Studies  Taster Session  </vt:lpstr>
      <vt:lpstr>Course Overview </vt:lpstr>
      <vt:lpstr>Component 01: Philosophy of Religion</vt:lpstr>
      <vt:lpstr>Component 01: Philosophy of Religion</vt:lpstr>
      <vt:lpstr>Component 01:  Philosophy of Religion</vt:lpstr>
      <vt:lpstr>Component 01: Philosophy of Religion</vt:lpstr>
      <vt:lpstr>Component 02: Religion and Ethics </vt:lpstr>
      <vt:lpstr>PowerPoint Presentation</vt:lpstr>
      <vt:lpstr>Component 03: Developments in Christian Thought (DCT)</vt:lpstr>
      <vt:lpstr>Would a Christian assassinate Adolf Hitler?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and Ethics Taster Session 2020</dc:title>
  <dc:creator>SHoward</dc:creator>
  <cp:lastModifiedBy>SHoward</cp:lastModifiedBy>
  <cp:revision>66</cp:revision>
  <cp:lastPrinted>2021-01-20T12:50:58Z</cp:lastPrinted>
  <dcterms:created xsi:type="dcterms:W3CDTF">2020-02-05T13:26:39Z</dcterms:created>
  <dcterms:modified xsi:type="dcterms:W3CDTF">2021-01-21T10:22:10Z</dcterms:modified>
</cp:coreProperties>
</file>