
<file path=[Content_Types].xml><?xml version="1.0" encoding="utf-8"?>
<Types xmlns="http://schemas.openxmlformats.org/package/2006/content-types">
  <Default Extension="emf" ContentType="image/x-emf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8" r:id="rId1"/>
    <p:sldMasterId id="2147483710" r:id="rId2"/>
    <p:sldMasterId id="2147483720" r:id="rId3"/>
    <p:sldMasterId id="2147483654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05613" cy="99393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C63"/>
    <a:srgbClr val="F26D36"/>
    <a:srgbClr val="713E7E"/>
    <a:srgbClr val="DC006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630" autoAdjust="0"/>
    <p:restoredTop sz="84577" autoAdjust="0"/>
  </p:normalViewPr>
  <p:slideViewPr>
    <p:cSldViewPr>
      <p:cViewPr varScale="1">
        <p:scale>
          <a:sx n="72" d="100"/>
          <a:sy n="72" d="100"/>
        </p:scale>
        <p:origin x="432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7B0A3-3E59-4218-A486-B5188B1B20D8}" type="datetimeFigureOut">
              <a:rPr lang="en-GB" smtClean="0"/>
              <a:pPr/>
              <a:t>22/01/2021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3E3E0-094D-4E44-B35F-AF2DA0ADD9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446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36425-D159-4059-851A-A57E03E1F602}" type="datetimeFigureOut">
              <a:rPr lang="en-GB" smtClean="0"/>
              <a:pPr/>
              <a:t>22/01/2021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A2ADF-B66D-4EEE-9111-3D9A2F0DAD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853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clcareers/" TargetMode="External"/><Relationship Id="rId2" Type="http://schemas.openxmlformats.org/officeDocument/2006/relationships/hyperlink" Target="https://twitter.com/ncl_careers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s://www.instagram.com/ncl_careers/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1C3C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3979" y="1268760"/>
            <a:ext cx="6336704" cy="2572220"/>
          </a:xfrm>
        </p:spPr>
        <p:txBody>
          <a:bodyPr anchor="b"/>
          <a:lstStyle>
            <a:lvl1pPr algn="l">
              <a:defRPr sz="6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979" y="3851080"/>
            <a:ext cx="6336704" cy="94607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95298" indent="0" algn="ctr">
              <a:buNone/>
              <a:defRPr sz="2167"/>
            </a:lvl2pPr>
            <a:lvl3pPr marL="990595" indent="0" algn="ctr">
              <a:buNone/>
              <a:defRPr sz="1950"/>
            </a:lvl3pPr>
            <a:lvl4pPr marL="1485891" indent="0" algn="ctr">
              <a:buNone/>
              <a:defRPr sz="1733"/>
            </a:lvl4pPr>
            <a:lvl5pPr marL="1981189" indent="0" algn="ctr">
              <a:buNone/>
              <a:defRPr sz="1733"/>
            </a:lvl5pPr>
            <a:lvl6pPr marL="2476486" indent="0" algn="ctr">
              <a:buNone/>
              <a:defRPr sz="1733"/>
            </a:lvl6pPr>
            <a:lvl7pPr marL="2971783" indent="0" algn="ctr">
              <a:buNone/>
              <a:defRPr sz="1733"/>
            </a:lvl7pPr>
            <a:lvl8pPr marL="3467080" indent="0" algn="ctr">
              <a:buNone/>
              <a:defRPr sz="1733"/>
            </a:lvl8pPr>
            <a:lvl9pPr marL="3962377" indent="0" algn="ctr">
              <a:buNone/>
              <a:defRPr sz="1733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73979" y="3851080"/>
            <a:ext cx="6336704" cy="94607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95298" indent="0" algn="ctr">
              <a:buNone/>
              <a:defRPr sz="2167"/>
            </a:lvl2pPr>
            <a:lvl3pPr marL="990595" indent="0" algn="ctr">
              <a:buNone/>
              <a:defRPr sz="1950"/>
            </a:lvl3pPr>
            <a:lvl4pPr marL="1485891" indent="0" algn="ctr">
              <a:buNone/>
              <a:defRPr sz="1733"/>
            </a:lvl4pPr>
            <a:lvl5pPr marL="1981189" indent="0" algn="ctr">
              <a:buNone/>
              <a:defRPr sz="1733"/>
            </a:lvl5pPr>
            <a:lvl6pPr marL="2476486" indent="0" algn="ctr">
              <a:buNone/>
              <a:defRPr sz="1733"/>
            </a:lvl6pPr>
            <a:lvl7pPr marL="2971783" indent="0" algn="ctr">
              <a:buNone/>
              <a:defRPr sz="1733"/>
            </a:lvl7pPr>
            <a:lvl8pPr marL="3467080" indent="0" algn="ctr">
              <a:buNone/>
              <a:defRPr sz="1733"/>
            </a:lvl8pPr>
            <a:lvl9pPr marL="3962377" indent="0" algn="ctr">
              <a:buNone/>
              <a:defRPr sz="17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373979" y="1268760"/>
            <a:ext cx="6336704" cy="2572220"/>
          </a:xfrm>
        </p:spPr>
        <p:txBody>
          <a:bodyPr anchor="b"/>
          <a:lstStyle>
            <a:lvl1pPr algn="l">
              <a:defRPr sz="6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r>
              <a:rPr lang="en-US"/>
              <a:t>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3979" y="3851080"/>
            <a:ext cx="6336704" cy="94607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1C3C63"/>
                </a:solidFill>
              </a:defRPr>
            </a:lvl1pPr>
            <a:lvl2pPr marL="495298" indent="0" algn="ctr">
              <a:buNone/>
              <a:defRPr sz="2167"/>
            </a:lvl2pPr>
            <a:lvl3pPr marL="990595" indent="0" algn="ctr">
              <a:buNone/>
              <a:defRPr sz="1950"/>
            </a:lvl3pPr>
            <a:lvl4pPr marL="1485891" indent="0" algn="ctr">
              <a:buNone/>
              <a:defRPr sz="1733"/>
            </a:lvl4pPr>
            <a:lvl5pPr marL="1981189" indent="0" algn="ctr">
              <a:buNone/>
              <a:defRPr sz="1733"/>
            </a:lvl5pPr>
            <a:lvl6pPr marL="2476486" indent="0" algn="ctr">
              <a:buNone/>
              <a:defRPr sz="1733"/>
            </a:lvl6pPr>
            <a:lvl7pPr marL="2971783" indent="0" algn="ctr">
              <a:buNone/>
              <a:defRPr sz="1733"/>
            </a:lvl7pPr>
            <a:lvl8pPr marL="3467080" indent="0" algn="ctr">
              <a:buNone/>
              <a:defRPr sz="1733"/>
            </a:lvl8pPr>
            <a:lvl9pPr marL="3962377" indent="0" algn="ctr">
              <a:buNone/>
              <a:defRPr sz="17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373979" y="1268760"/>
            <a:ext cx="6336704" cy="2572220"/>
          </a:xfrm>
        </p:spPr>
        <p:txBody>
          <a:bodyPr anchor="b"/>
          <a:lstStyle>
            <a:lvl1pPr algn="l">
              <a:defRPr sz="6500">
                <a:solidFill>
                  <a:srgbClr val="1C3C6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1908810"/>
            <a:ext cx="11377264" cy="3608422"/>
          </a:xfrm>
        </p:spPr>
        <p:txBody>
          <a:bodyPr/>
          <a:lstStyle>
            <a:lvl1pPr>
              <a:defRPr>
                <a:solidFill>
                  <a:srgbClr val="1C3C6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Font typeface="Arial" charset="0"/>
              <a:buChar char="•"/>
              <a:defRPr sz="1600">
                <a:solidFill>
                  <a:srgbClr val="1C3C63"/>
                </a:solidFill>
                <a:latin typeface="Arial" charset="0"/>
                <a:ea typeface="Arial" charset="0"/>
                <a:cs typeface="Arial" charset="0"/>
              </a:defRPr>
            </a:lvl2pPr>
            <a:lvl3pPr marL="1276352" indent="-285757">
              <a:buFont typeface="Arial" charset="0"/>
              <a:buChar char="•"/>
              <a:defRPr sz="1600">
                <a:solidFill>
                  <a:srgbClr val="1C3C63"/>
                </a:solidFill>
                <a:latin typeface="Arial" charset="0"/>
                <a:ea typeface="Arial" charset="0"/>
                <a:cs typeface="Arial" charset="0"/>
              </a:defRPr>
            </a:lvl3pPr>
            <a:lvl4pPr marL="1771649" indent="-285757">
              <a:buFont typeface="Arial" charset="0"/>
              <a:buChar char="•"/>
              <a:defRPr sz="1600">
                <a:solidFill>
                  <a:srgbClr val="1C3C63"/>
                </a:solidFill>
                <a:latin typeface="Arial" charset="0"/>
                <a:ea typeface="Arial" charset="0"/>
                <a:cs typeface="Arial" charset="0"/>
              </a:defRPr>
            </a:lvl4pPr>
            <a:lvl5pPr marL="2266946" indent="-285757">
              <a:buFont typeface="Arial" charset="0"/>
              <a:buChar char="•"/>
              <a:defRPr sz="1600">
                <a:solidFill>
                  <a:srgbClr val="1C3C6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07368" y="513796"/>
            <a:ext cx="100811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</a:t>
            </a:r>
            <a:r>
              <a:rPr lang="en-GB"/>
              <a:t>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1908810"/>
            <a:ext cx="5559938" cy="3608422"/>
          </a:xfrm>
        </p:spPr>
        <p:txBody>
          <a:bodyPr/>
          <a:lstStyle>
            <a:lvl1pPr>
              <a:defRPr>
                <a:solidFill>
                  <a:srgbClr val="1C3C6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Font typeface="Arial" charset="0"/>
              <a:buChar char="•"/>
              <a:defRPr sz="1600">
                <a:solidFill>
                  <a:srgbClr val="1C3C63"/>
                </a:solidFill>
                <a:latin typeface="Arial" charset="0"/>
                <a:ea typeface="Arial" charset="0"/>
                <a:cs typeface="Arial" charset="0"/>
              </a:defRPr>
            </a:lvl2pPr>
            <a:lvl3pPr marL="1276352" indent="-285757">
              <a:buFont typeface="Arial" charset="0"/>
              <a:buChar char="•"/>
              <a:defRPr sz="1600">
                <a:solidFill>
                  <a:srgbClr val="1C3C63"/>
                </a:solidFill>
                <a:latin typeface="Arial" charset="0"/>
                <a:ea typeface="Arial" charset="0"/>
                <a:cs typeface="Arial" charset="0"/>
              </a:defRPr>
            </a:lvl3pPr>
            <a:lvl4pPr marL="1771649" indent="-285757">
              <a:buFont typeface="Arial" charset="0"/>
              <a:buChar char="•"/>
              <a:defRPr sz="1600">
                <a:solidFill>
                  <a:srgbClr val="1C3C63"/>
                </a:solidFill>
                <a:latin typeface="Arial" charset="0"/>
                <a:ea typeface="Arial" charset="0"/>
                <a:cs typeface="Arial" charset="0"/>
              </a:defRPr>
            </a:lvl4pPr>
            <a:lvl5pPr marL="2266946" indent="-285757">
              <a:buFont typeface="Arial" charset="0"/>
              <a:buChar char="•"/>
              <a:defRPr sz="1600">
                <a:solidFill>
                  <a:srgbClr val="1C3C6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/>
          </p:nvPr>
        </p:nvSpPr>
        <p:spPr>
          <a:xfrm>
            <a:off x="6224694" y="1908810"/>
            <a:ext cx="5559940" cy="1686601"/>
          </a:xfrm>
        </p:spPr>
        <p:txBody>
          <a:bodyPr/>
          <a:lstStyle>
            <a:lvl1pPr marL="0" indent="0">
              <a:buNone/>
              <a:defRPr sz="1600"/>
            </a:lvl1pPr>
            <a:lvl2pPr marL="495298" indent="0">
              <a:buNone/>
              <a:defRPr sz="3033"/>
            </a:lvl2pPr>
            <a:lvl3pPr marL="990595" indent="0">
              <a:buNone/>
              <a:defRPr sz="2600"/>
            </a:lvl3pPr>
            <a:lvl4pPr marL="1485891" indent="0">
              <a:buNone/>
              <a:defRPr sz="2167"/>
            </a:lvl4pPr>
            <a:lvl5pPr marL="1981189" indent="0">
              <a:buNone/>
              <a:defRPr sz="2167"/>
            </a:lvl5pPr>
            <a:lvl6pPr marL="2476486" indent="0">
              <a:buNone/>
              <a:defRPr sz="2167"/>
            </a:lvl6pPr>
            <a:lvl7pPr marL="2971783" indent="0">
              <a:buNone/>
              <a:defRPr sz="2167"/>
            </a:lvl7pPr>
            <a:lvl8pPr marL="3467080" indent="0">
              <a:buNone/>
              <a:defRPr sz="2167"/>
            </a:lvl8pPr>
            <a:lvl9pPr marL="3962377" indent="0">
              <a:buNone/>
              <a:defRPr sz="2167"/>
            </a:lvl9pPr>
          </a:lstStyle>
          <a:p>
            <a:endParaRPr lang="en-GB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/>
          </p:nvPr>
        </p:nvSpPr>
        <p:spPr>
          <a:xfrm>
            <a:off x="6224694" y="3830631"/>
            <a:ext cx="5559940" cy="1686601"/>
          </a:xfrm>
        </p:spPr>
        <p:txBody>
          <a:bodyPr/>
          <a:lstStyle>
            <a:lvl1pPr marL="0" indent="0">
              <a:buNone/>
              <a:defRPr sz="1600"/>
            </a:lvl1pPr>
            <a:lvl2pPr marL="495298" indent="0">
              <a:buNone/>
              <a:defRPr sz="3033"/>
            </a:lvl2pPr>
            <a:lvl3pPr marL="990595" indent="0">
              <a:buNone/>
              <a:defRPr sz="2600"/>
            </a:lvl3pPr>
            <a:lvl4pPr marL="1485891" indent="0">
              <a:buNone/>
              <a:defRPr sz="2167"/>
            </a:lvl4pPr>
            <a:lvl5pPr marL="1981189" indent="0">
              <a:buNone/>
              <a:defRPr sz="2167"/>
            </a:lvl5pPr>
            <a:lvl6pPr marL="2476486" indent="0">
              <a:buNone/>
              <a:defRPr sz="2167"/>
            </a:lvl6pPr>
            <a:lvl7pPr marL="2971783" indent="0">
              <a:buNone/>
              <a:defRPr sz="2167"/>
            </a:lvl7pPr>
            <a:lvl8pPr marL="3467080" indent="0">
              <a:buNone/>
              <a:defRPr sz="2167"/>
            </a:lvl8pPr>
            <a:lvl9pPr marL="3962377" indent="0">
              <a:buNone/>
              <a:defRPr sz="2167"/>
            </a:lvl9pPr>
          </a:lstStyle>
          <a:p>
            <a:endParaRPr lang="en-GB"/>
          </a:p>
        </p:txBody>
      </p:sp>
      <p:sp>
        <p:nvSpPr>
          <p:cNvPr id="7" name="Rectangle 6">
            <a:hlinkClick r:id="rId2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8" name="Rectangle 7">
            <a:hlinkClick r:id="rId3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9" name="Rectangle 8">
            <a:hlinkClick r:id="rId4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07368" y="513796"/>
            <a:ext cx="100811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</a:t>
            </a:r>
            <a:r>
              <a:rPr lang="en-GB"/>
              <a:t>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54357" y="513796"/>
            <a:ext cx="8083286" cy="5003436"/>
          </a:xfrm>
        </p:spPr>
        <p:txBody>
          <a:bodyPr/>
          <a:lstStyle>
            <a:lvl1pPr marL="0" indent="0">
              <a:buNone/>
              <a:defRPr sz="1600"/>
            </a:lvl1pPr>
            <a:lvl2pPr marL="495298" indent="0">
              <a:buNone/>
              <a:defRPr sz="3033"/>
            </a:lvl2pPr>
            <a:lvl3pPr marL="990595" indent="0">
              <a:buNone/>
              <a:defRPr sz="2600"/>
            </a:lvl3pPr>
            <a:lvl4pPr marL="1485891" indent="0">
              <a:buNone/>
              <a:defRPr sz="2167"/>
            </a:lvl4pPr>
            <a:lvl5pPr marL="1981189" indent="0">
              <a:buNone/>
              <a:defRPr sz="2167"/>
            </a:lvl5pPr>
            <a:lvl6pPr marL="2476486" indent="0">
              <a:buNone/>
              <a:defRPr sz="2167"/>
            </a:lvl6pPr>
            <a:lvl7pPr marL="2971783" indent="0">
              <a:buNone/>
              <a:defRPr sz="2167"/>
            </a:lvl7pPr>
            <a:lvl8pPr marL="3467080" indent="0">
              <a:buNone/>
              <a:defRPr sz="2167"/>
            </a:lvl8pPr>
            <a:lvl9pPr marL="3962377" indent="0">
              <a:buNone/>
              <a:defRPr sz="2167"/>
            </a:lvl9pPr>
          </a:lstStyle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C3C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73979" y="1476208"/>
            <a:ext cx="671972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3979" y="3341469"/>
            <a:ext cx="6761765" cy="51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0765" y="514466"/>
            <a:ext cx="871860" cy="961742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 bwMode="auto">
          <a:xfrm>
            <a:off x="2523" y="5733256"/>
            <a:ext cx="12192000" cy="11247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3979" y="6031206"/>
            <a:ext cx="2578100" cy="20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3979" y="6376908"/>
            <a:ext cx="872774" cy="25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400" b="1" i="0" baseline="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5pPr>
      <a:lvl6pPr marL="495298"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6pPr>
      <a:lvl7pPr marL="990595"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7pPr>
      <a:lvl8pPr marL="1485891"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8pPr>
      <a:lvl9pPr marL="1981189"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9pPr>
    </p:titleStyle>
    <p:bodyStyle>
      <a:lvl1pPr marL="371473" indent="-37147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804858" indent="-309561" algn="l" rtl="0" eaLnBrk="1" fontAlgn="base" hangingPunct="1">
        <a:spcBef>
          <a:spcPct val="20000"/>
        </a:spcBef>
        <a:spcAft>
          <a:spcPct val="0"/>
        </a:spcAft>
        <a:defRPr sz="3033">
          <a:solidFill>
            <a:srgbClr val="713E7E"/>
          </a:solidFill>
          <a:latin typeface="+mn-lt"/>
        </a:defRPr>
      </a:lvl2pPr>
      <a:lvl3pPr marL="1238243" indent="-247648" algn="l" rtl="0" eaLnBrk="1" fontAlgn="base" hangingPunct="1">
        <a:spcBef>
          <a:spcPct val="20000"/>
        </a:spcBef>
        <a:spcAft>
          <a:spcPct val="0"/>
        </a:spcAft>
        <a:defRPr sz="2600">
          <a:solidFill>
            <a:srgbClr val="713E7E"/>
          </a:solidFill>
          <a:latin typeface="+mn-lt"/>
        </a:defRPr>
      </a:lvl3pPr>
      <a:lvl4pPr marL="1733540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4pPr>
      <a:lvl5pPr marL="2228837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5pPr>
      <a:lvl6pPr marL="2724134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6pPr>
      <a:lvl7pPr marL="3219431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7pPr>
      <a:lvl8pPr marL="3714729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8pPr>
      <a:lvl9pPr marL="4210026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9pPr>
    </p:bodyStyle>
    <p:otherStyle>
      <a:defPPr>
        <a:defRPr lang="en-US"/>
      </a:defPPr>
      <a:lvl1pPr marL="0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98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95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91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89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86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7080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377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C3C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0765" y="514466"/>
            <a:ext cx="871860" cy="9617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3979" y="6031206"/>
            <a:ext cx="2578100" cy="203200"/>
          </a:xfrm>
          <a:prstGeom prst="rect">
            <a:avLst/>
          </a:prstGeom>
        </p:spPr>
      </p:pic>
      <p:sp>
        <p:nvSpPr>
          <p:cNvPr id="2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73979" y="1476208"/>
            <a:ext cx="671972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3979" y="3341469"/>
            <a:ext cx="6761765" cy="51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3980" y="6376909"/>
            <a:ext cx="872774" cy="25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16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400" b="1" i="0" baseline="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5pPr>
      <a:lvl6pPr marL="495298"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6pPr>
      <a:lvl7pPr marL="990595"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7pPr>
      <a:lvl8pPr marL="1485891"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8pPr>
      <a:lvl9pPr marL="1981189"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9pPr>
    </p:titleStyle>
    <p:bodyStyle>
      <a:lvl1pPr marL="371473" indent="-37147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804858" indent="-309561" algn="l" rtl="0" eaLnBrk="1" fontAlgn="base" hangingPunct="1">
        <a:spcBef>
          <a:spcPct val="20000"/>
        </a:spcBef>
        <a:spcAft>
          <a:spcPct val="0"/>
        </a:spcAft>
        <a:defRPr sz="3033">
          <a:solidFill>
            <a:srgbClr val="713E7E"/>
          </a:solidFill>
          <a:latin typeface="+mn-lt"/>
        </a:defRPr>
      </a:lvl2pPr>
      <a:lvl3pPr marL="1238243" indent="-247648" algn="l" rtl="0" eaLnBrk="1" fontAlgn="base" hangingPunct="1">
        <a:spcBef>
          <a:spcPct val="20000"/>
        </a:spcBef>
        <a:spcAft>
          <a:spcPct val="0"/>
        </a:spcAft>
        <a:defRPr sz="2600">
          <a:solidFill>
            <a:srgbClr val="713E7E"/>
          </a:solidFill>
          <a:latin typeface="+mn-lt"/>
        </a:defRPr>
      </a:lvl3pPr>
      <a:lvl4pPr marL="1733540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4pPr>
      <a:lvl5pPr marL="2228837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5pPr>
      <a:lvl6pPr marL="2724134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6pPr>
      <a:lvl7pPr marL="3219431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7pPr>
      <a:lvl8pPr marL="3714729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8pPr>
      <a:lvl9pPr marL="4210026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9pPr>
    </p:bodyStyle>
    <p:otherStyle>
      <a:defPPr>
        <a:defRPr lang="en-US"/>
      </a:defPPr>
      <a:lvl1pPr marL="0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98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95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91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89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86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7080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377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3979" y="3341469"/>
            <a:ext cx="6761765" cy="51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0765" y="514466"/>
            <a:ext cx="871860" cy="96174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3979" y="6031206"/>
            <a:ext cx="2578100" cy="203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3979" y="6376908"/>
            <a:ext cx="872774" cy="253386"/>
          </a:xfrm>
          <a:prstGeom prst="rect">
            <a:avLst/>
          </a:prstGeom>
        </p:spPr>
      </p:pic>
      <p:sp>
        <p:nvSpPr>
          <p:cNvPr id="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73979" y="1476208"/>
            <a:ext cx="671972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925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800" b="1" i="0">
          <a:solidFill>
            <a:srgbClr val="1C3C63"/>
          </a:solidFill>
          <a:latin typeface="Arial" charset="0"/>
          <a:ea typeface="Arial" charset="0"/>
          <a:cs typeface="Arial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5pPr>
      <a:lvl6pPr marL="495298"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6pPr>
      <a:lvl7pPr marL="990595"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7pPr>
      <a:lvl8pPr marL="1485891"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8pPr>
      <a:lvl9pPr marL="1981189"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9pPr>
    </p:titleStyle>
    <p:bodyStyle>
      <a:lvl1pPr marL="371473" indent="-37147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1C3C63"/>
          </a:solidFill>
          <a:latin typeface="Arial" charset="0"/>
          <a:ea typeface="Arial" charset="0"/>
          <a:cs typeface="Arial" charset="0"/>
        </a:defRPr>
      </a:lvl1pPr>
      <a:lvl2pPr marL="804858" indent="-309561" algn="l" rtl="0" eaLnBrk="1" fontAlgn="base" hangingPunct="1">
        <a:spcBef>
          <a:spcPct val="20000"/>
        </a:spcBef>
        <a:spcAft>
          <a:spcPct val="0"/>
        </a:spcAft>
        <a:defRPr sz="3033">
          <a:solidFill>
            <a:srgbClr val="713E7E"/>
          </a:solidFill>
          <a:latin typeface="+mn-lt"/>
        </a:defRPr>
      </a:lvl2pPr>
      <a:lvl3pPr marL="1238243" indent="-247648" algn="l" rtl="0" eaLnBrk="1" fontAlgn="base" hangingPunct="1">
        <a:spcBef>
          <a:spcPct val="20000"/>
        </a:spcBef>
        <a:spcAft>
          <a:spcPct val="0"/>
        </a:spcAft>
        <a:defRPr sz="2600">
          <a:solidFill>
            <a:srgbClr val="713E7E"/>
          </a:solidFill>
          <a:latin typeface="+mn-lt"/>
        </a:defRPr>
      </a:lvl3pPr>
      <a:lvl4pPr marL="1733540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4pPr>
      <a:lvl5pPr marL="2228837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5pPr>
      <a:lvl6pPr marL="2724134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6pPr>
      <a:lvl7pPr marL="3219431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7pPr>
      <a:lvl8pPr marL="3714729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8pPr>
      <a:lvl9pPr marL="4210026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9pPr>
    </p:bodyStyle>
    <p:otherStyle>
      <a:defPPr>
        <a:defRPr lang="en-US"/>
      </a:defPPr>
      <a:lvl1pPr marL="0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98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95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91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89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86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7080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377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07368" y="513796"/>
            <a:ext cx="100811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</a:t>
            </a:r>
            <a:r>
              <a:rPr lang="en-GB"/>
              <a:t>to edit master title style</a:t>
            </a:r>
            <a:endParaRPr lang="en-GB" dirty="0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7368" y="1908810"/>
            <a:ext cx="11377265" cy="35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Font size 20 - please amend in individual presentation if you require a different font size</a:t>
            </a: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2523" y="5733256"/>
            <a:ext cx="12192000" cy="1124744"/>
          </a:xfrm>
          <a:prstGeom prst="rect">
            <a:avLst/>
          </a:prstGeom>
          <a:solidFill>
            <a:srgbClr val="1C3C6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rgbClr val="1C3C63"/>
              </a:solidFill>
              <a:effectLst/>
              <a:latin typeface="Arial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3979" y="6031206"/>
            <a:ext cx="2578100" cy="203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73980" y="6376909"/>
            <a:ext cx="872774" cy="2533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912773" y="514466"/>
            <a:ext cx="871860" cy="9617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22" r:id="rId2"/>
    <p:sldLayoutId id="2147483676" r:id="rId3"/>
  </p:sldLayoutIdLst>
  <p:txStyles>
    <p:titleStyle>
      <a:lvl1pPr algn="l" rtl="0" fontAlgn="base">
        <a:spcBef>
          <a:spcPct val="0"/>
        </a:spcBef>
        <a:spcAft>
          <a:spcPct val="0"/>
        </a:spcAft>
        <a:defRPr sz="4000" b="1" i="0" baseline="0">
          <a:solidFill>
            <a:srgbClr val="1C3C63"/>
          </a:solidFill>
          <a:latin typeface="Arial" charset="0"/>
          <a:ea typeface="Arial" charset="0"/>
          <a:cs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5pPr>
      <a:lvl6pPr marL="495298"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6pPr>
      <a:lvl7pPr marL="990595"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7pPr>
      <a:lvl8pPr marL="1485891"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8pPr>
      <a:lvl9pPr marL="1981189"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9pPr>
    </p:titleStyle>
    <p:bodyStyle>
      <a:lvl1pPr marL="371473" indent="-371473" algn="l" rtl="0" fontAlgn="base">
        <a:spcBef>
          <a:spcPct val="20000"/>
        </a:spcBef>
        <a:spcAft>
          <a:spcPct val="0"/>
        </a:spcAft>
        <a:defRPr sz="1600" baseline="0">
          <a:solidFill>
            <a:srgbClr val="1C3C63"/>
          </a:solidFill>
          <a:latin typeface="Arial" charset="0"/>
          <a:ea typeface="Arial" charset="0"/>
          <a:cs typeface="Arial" charset="0"/>
        </a:defRPr>
      </a:lvl1pPr>
      <a:lvl2pPr marL="804858" indent="-309561" algn="l" rtl="0" fontAlgn="base">
        <a:spcBef>
          <a:spcPct val="20000"/>
        </a:spcBef>
        <a:spcAft>
          <a:spcPct val="0"/>
        </a:spcAft>
        <a:defRPr sz="3033">
          <a:solidFill>
            <a:srgbClr val="713E7E"/>
          </a:solidFill>
          <a:latin typeface="+mn-lt"/>
        </a:defRPr>
      </a:lvl2pPr>
      <a:lvl3pPr marL="1238243" indent="-247648" algn="l" rtl="0" fontAlgn="base">
        <a:spcBef>
          <a:spcPct val="20000"/>
        </a:spcBef>
        <a:spcAft>
          <a:spcPct val="0"/>
        </a:spcAft>
        <a:defRPr sz="2600">
          <a:solidFill>
            <a:srgbClr val="713E7E"/>
          </a:solidFill>
          <a:latin typeface="+mn-lt"/>
        </a:defRPr>
      </a:lvl3pPr>
      <a:lvl4pPr marL="1733540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4pPr>
      <a:lvl5pPr marL="2228837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5pPr>
      <a:lvl6pPr marL="2724134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6pPr>
      <a:lvl7pPr marL="3219431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7pPr>
      <a:lvl8pPr marL="3714729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8pPr>
      <a:lvl9pPr marL="4210026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9pPr>
    </p:bodyStyle>
    <p:otherStyle>
      <a:defPPr>
        <a:defRPr lang="en-US"/>
      </a:defPPr>
      <a:lvl1pPr marL="0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98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95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91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89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86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7080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377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7.png"/><Relationship Id="rId4" Type="http://schemas.openxmlformats.org/officeDocument/2006/relationships/hyperlink" Target="mailto:Klee@gshs.org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73978" y="1268760"/>
            <a:ext cx="9970493" cy="2572220"/>
          </a:xfrm>
        </p:spPr>
        <p:txBody>
          <a:bodyPr/>
          <a:lstStyle/>
          <a:p>
            <a:r>
              <a:rPr lang="en-US" dirty="0"/>
              <a:t>BTEC Level 3 Nationals in Music Performance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AED136B-471A-44AB-BAB4-7157E011C5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7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35"/>
    </mc:Choice>
    <mc:Fallback>
      <p:transition spd="slow" advTm="100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53194" y="404664"/>
            <a:ext cx="9970493" cy="1132060"/>
          </a:xfrm>
        </p:spPr>
        <p:txBody>
          <a:bodyPr/>
          <a:lstStyle/>
          <a:p>
            <a:r>
              <a:rPr lang="en-US" dirty="0"/>
              <a:t>Why choose it?</a:t>
            </a: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385472" y="1844824"/>
            <a:ext cx="11215469" cy="3384376"/>
          </a:xfrm>
        </p:spPr>
        <p:txBody>
          <a:bodyPr/>
          <a:lstStyle/>
          <a:p>
            <a:r>
              <a:rPr lang="en-US" sz="1800" dirty="0"/>
              <a:t>This course will give you the chance to engage with music through a range of solo performance and group performance tasks.</a:t>
            </a:r>
          </a:p>
          <a:p>
            <a:endParaRPr lang="en-US" sz="1800" dirty="0"/>
          </a:p>
          <a:p>
            <a:r>
              <a:rPr lang="en-US" sz="1800" dirty="0"/>
              <a:t>You will develop your music theory skills and apply this in composition. </a:t>
            </a:r>
          </a:p>
          <a:p>
            <a:endParaRPr lang="en-US" sz="1800" dirty="0"/>
          </a:p>
          <a:p>
            <a:r>
              <a:rPr lang="en-US" sz="1800" dirty="0"/>
              <a:t>You will look at a range of jobs in the music industry and complete real world example tasks using these roles as guides. </a:t>
            </a:r>
          </a:p>
          <a:p>
            <a:endParaRPr lang="en-US" sz="1800" dirty="0"/>
          </a:p>
          <a:p>
            <a:r>
              <a:rPr lang="en-US" sz="1800" dirty="0"/>
              <a:t>You will get the chance to develop your performance skills on your chosen instrument (including vocals) and perform to a range of audiences in a range of different styles. </a:t>
            </a:r>
          </a:p>
          <a:p>
            <a:endParaRPr lang="en-US" sz="18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BED6A7B-017A-4370-A517-0D370AC4E9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26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627"/>
    </mc:Choice>
    <mc:Fallback>
      <p:transition spd="slow" advTm="366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50503" y="188640"/>
            <a:ext cx="9970493" cy="1132060"/>
          </a:xfrm>
        </p:spPr>
        <p:txBody>
          <a:bodyPr/>
          <a:lstStyle/>
          <a:p>
            <a:r>
              <a:rPr lang="en-US" dirty="0"/>
              <a:t>Units of work</a:t>
            </a: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368095" y="1556792"/>
            <a:ext cx="11215469" cy="3744416"/>
          </a:xfrm>
        </p:spPr>
        <p:txBody>
          <a:bodyPr/>
          <a:lstStyle/>
          <a:p>
            <a:r>
              <a:rPr lang="en-US" sz="1600" dirty="0"/>
              <a:t>Unit 1: Practical Music theory and harmony</a:t>
            </a:r>
          </a:p>
          <a:p>
            <a:pPr marL="0" indent="0">
              <a:buNone/>
            </a:pPr>
            <a:r>
              <a:rPr lang="en-US" sz="1600" dirty="0"/>
              <a:t>You will explore different forms of musical notation and composition skills, including rhythm, melody and harmony writing. 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Unit 2: Professional practice in the Music Industry</a:t>
            </a:r>
          </a:p>
          <a:p>
            <a:pPr marL="0" indent="0">
              <a:buNone/>
            </a:pPr>
            <a:r>
              <a:rPr lang="en-US" sz="1600" dirty="0"/>
              <a:t>You will explore a project management style set task typical of those completed within the music industry. </a:t>
            </a:r>
          </a:p>
          <a:p>
            <a:endParaRPr lang="en-US" sz="1600" dirty="0"/>
          </a:p>
          <a:p>
            <a:r>
              <a:rPr lang="en-US" sz="1600" dirty="0"/>
              <a:t>Unit 3: Ensemble Music Performance</a:t>
            </a:r>
          </a:p>
          <a:p>
            <a:pPr marL="0" indent="0">
              <a:buNone/>
            </a:pPr>
            <a:r>
              <a:rPr lang="en-US" sz="1600" dirty="0"/>
              <a:t>You will work as a group to create a performance of three chosen songs, but developed into a new style.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Unit 6: Solo performance</a:t>
            </a:r>
          </a:p>
          <a:p>
            <a:pPr marL="0" indent="0">
              <a:buNone/>
            </a:pPr>
            <a:r>
              <a:rPr lang="en-US" sz="1600" dirty="0"/>
              <a:t>You will create a portfolio of solo pieces for performance to an audience, allowing you to develop your skills on your chosen instrument/voice. </a:t>
            </a:r>
            <a:endParaRPr lang="en-GB" sz="1600" dirty="0"/>
          </a:p>
          <a:p>
            <a:endParaRPr lang="en-US" sz="14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E990EAA-5649-4500-A3BD-A1909019B5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98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971"/>
    </mc:Choice>
    <mc:Fallback>
      <p:transition spd="slow" advTm="549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50503" y="188640"/>
            <a:ext cx="9970493" cy="1132060"/>
          </a:xfrm>
        </p:spPr>
        <p:txBody>
          <a:bodyPr/>
          <a:lstStyle/>
          <a:p>
            <a:r>
              <a:rPr lang="en-US" dirty="0"/>
              <a:t>How it is assessed</a:t>
            </a: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352720" y="1484784"/>
            <a:ext cx="11215469" cy="3744416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/>
              <a:t>Unit 1: Practical Music theory and harmony</a:t>
            </a:r>
          </a:p>
          <a:p>
            <a:r>
              <a:rPr lang="en-US" sz="1400" dirty="0"/>
              <a:t>25% final grade</a:t>
            </a:r>
          </a:p>
          <a:p>
            <a:r>
              <a:rPr lang="en-US" sz="1400" dirty="0"/>
              <a:t>Coursework unit (teacher assessed &amp; exam board moderated)</a:t>
            </a:r>
          </a:p>
          <a:p>
            <a:endParaRPr lang="en-GB" sz="1400" dirty="0"/>
          </a:p>
          <a:p>
            <a:pPr marL="0" indent="0">
              <a:buNone/>
            </a:pPr>
            <a:r>
              <a:rPr lang="en-US" sz="1400" dirty="0"/>
              <a:t>Unit 2: Professional practice in the Music Industry</a:t>
            </a:r>
          </a:p>
          <a:p>
            <a:r>
              <a:rPr lang="en-US" sz="1400" dirty="0"/>
              <a:t>25% final grade</a:t>
            </a:r>
          </a:p>
          <a:p>
            <a:r>
              <a:rPr lang="en-US" sz="1400" dirty="0"/>
              <a:t>Exam unit (Marked by exam board)</a:t>
            </a:r>
          </a:p>
          <a:p>
            <a:endParaRPr lang="en-GB" sz="1400" dirty="0"/>
          </a:p>
          <a:p>
            <a:pPr marL="0" indent="0">
              <a:buNone/>
            </a:pPr>
            <a:r>
              <a:rPr lang="en-US" sz="1400" dirty="0"/>
              <a:t>Unit 3: Ensemble Music Performance</a:t>
            </a:r>
          </a:p>
          <a:p>
            <a:r>
              <a:rPr lang="en-US" sz="1400" dirty="0"/>
              <a:t>33% final grade</a:t>
            </a:r>
          </a:p>
          <a:p>
            <a:r>
              <a:rPr lang="en-US" sz="1400" dirty="0"/>
              <a:t>Exam unit (Marked by exam board)</a:t>
            </a:r>
          </a:p>
          <a:p>
            <a:endParaRPr lang="en-US" sz="1400" dirty="0"/>
          </a:p>
          <a:p>
            <a:pPr marL="0" indent="0">
              <a:buNone/>
            </a:pPr>
            <a:r>
              <a:rPr lang="en-US" sz="1400" dirty="0"/>
              <a:t>Unit 6: Solo Performance</a:t>
            </a:r>
          </a:p>
          <a:p>
            <a:r>
              <a:rPr lang="en-US" sz="1400" dirty="0"/>
              <a:t>16% final grade</a:t>
            </a:r>
          </a:p>
          <a:p>
            <a:r>
              <a:rPr lang="en-US" sz="1400" dirty="0"/>
              <a:t>Coursework unit (teacher assessed &amp; exam board moderated)</a:t>
            </a:r>
          </a:p>
          <a:p>
            <a:endParaRPr lang="en-US" sz="1400" dirty="0"/>
          </a:p>
          <a:p>
            <a:endParaRPr lang="en-GB" sz="14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8263BD5-2697-460E-B9D9-191B05C793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10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426"/>
    </mc:Choice>
    <mc:Fallback>
      <p:transition spd="slow" advTm="614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50503" y="188640"/>
            <a:ext cx="9970493" cy="1132060"/>
          </a:xfrm>
        </p:spPr>
        <p:txBody>
          <a:bodyPr/>
          <a:lstStyle/>
          <a:p>
            <a:r>
              <a:rPr lang="en-US" dirty="0"/>
              <a:t>What does it lead to? </a:t>
            </a: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368095" y="1556792"/>
            <a:ext cx="10192401" cy="3744416"/>
          </a:xfrm>
        </p:spPr>
        <p:txBody>
          <a:bodyPr/>
          <a:lstStyle/>
          <a:p>
            <a:r>
              <a:rPr lang="en-US" dirty="0"/>
              <a:t>After this course you could continue onto further study. There are a range of University courses in a range of different strands of music, including: -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General musicianship</a:t>
            </a:r>
          </a:p>
          <a:p>
            <a:r>
              <a:rPr lang="en-US" dirty="0">
                <a:solidFill>
                  <a:schemeClr val="bg1"/>
                </a:solidFill>
              </a:rPr>
              <a:t>Popular /contemporary music focus</a:t>
            </a:r>
          </a:p>
          <a:p>
            <a:r>
              <a:rPr lang="en-US" dirty="0">
                <a:solidFill>
                  <a:schemeClr val="bg1"/>
                </a:solidFill>
              </a:rPr>
              <a:t>Folk/traditional music focus</a:t>
            </a:r>
          </a:p>
          <a:p>
            <a:r>
              <a:rPr lang="en-US" dirty="0">
                <a:solidFill>
                  <a:schemeClr val="bg1"/>
                </a:solidFill>
              </a:rPr>
              <a:t>Composition focus</a:t>
            </a:r>
          </a:p>
          <a:p>
            <a:r>
              <a:rPr lang="en-US" dirty="0">
                <a:solidFill>
                  <a:schemeClr val="bg1"/>
                </a:solidFill>
              </a:rPr>
              <a:t>Classical music focus</a:t>
            </a:r>
          </a:p>
          <a:p>
            <a:r>
              <a:rPr lang="en-US" dirty="0">
                <a:solidFill>
                  <a:schemeClr val="bg1"/>
                </a:solidFill>
              </a:rPr>
              <a:t>World Music focus</a:t>
            </a:r>
          </a:p>
          <a:p>
            <a:r>
              <a:rPr lang="en-US" dirty="0">
                <a:solidFill>
                  <a:schemeClr val="bg1"/>
                </a:solidFill>
              </a:rPr>
              <a:t>Performance focus</a:t>
            </a:r>
          </a:p>
          <a:p>
            <a:pPr lvl="1" algn="l"/>
            <a:endParaRPr lang="en-US" dirty="0">
              <a:solidFill>
                <a:schemeClr val="bg1"/>
              </a:solidFill>
            </a:endParaRPr>
          </a:p>
          <a:p>
            <a:pPr lvl="1" algn="l"/>
            <a:endParaRPr lang="en-US" dirty="0">
              <a:solidFill>
                <a:schemeClr val="bg1"/>
              </a:solidFill>
            </a:endParaRPr>
          </a:p>
          <a:p>
            <a:endParaRPr lang="en-US" sz="14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AF4AFA9-1598-4721-8797-DC80AD1E2C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15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397"/>
    </mc:Choice>
    <mc:Fallback>
      <p:transition spd="slow" advTm="353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50503" y="188640"/>
            <a:ext cx="9970493" cy="1132060"/>
          </a:xfrm>
        </p:spPr>
        <p:txBody>
          <a:bodyPr/>
          <a:lstStyle/>
          <a:p>
            <a:r>
              <a:rPr lang="en-US" dirty="0"/>
              <a:t>Careers</a:t>
            </a: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368095" y="1556792"/>
            <a:ext cx="10696457" cy="3744416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There are a range of careers within the music industry that this course would support, including: -</a:t>
            </a:r>
          </a:p>
          <a:p>
            <a:r>
              <a:rPr lang="en-US" sz="1800" dirty="0"/>
              <a:t>Performing roles (session musician, backing singer, solo artist, </a:t>
            </a:r>
            <a:r>
              <a:rPr lang="en-US" sz="1800" dirty="0" err="1"/>
              <a:t>etc</a:t>
            </a:r>
            <a:r>
              <a:rPr lang="en-US" sz="1800" dirty="0"/>
              <a:t>)</a:t>
            </a:r>
          </a:p>
          <a:p>
            <a:r>
              <a:rPr lang="en-US" sz="1800" dirty="0"/>
              <a:t>Production roles (Working in a recording studio, supporting live performances in sound or set up)</a:t>
            </a:r>
          </a:p>
          <a:p>
            <a:r>
              <a:rPr lang="en-US" sz="1800" dirty="0"/>
              <a:t>Other (Music teacher, music therapist, promotor, journalist, music management)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Even if you don’t go into the music industry, employers value these key skills gained from studying music: -</a:t>
            </a:r>
          </a:p>
          <a:p>
            <a:r>
              <a:rPr lang="en-US" sz="1800" dirty="0"/>
              <a:t>Confidence raising</a:t>
            </a:r>
          </a:p>
          <a:p>
            <a:r>
              <a:rPr lang="en-US" sz="1800" dirty="0"/>
              <a:t>Team working</a:t>
            </a:r>
          </a:p>
          <a:p>
            <a:r>
              <a:rPr lang="en-US" sz="1800" dirty="0"/>
              <a:t>Empathy and understanding</a:t>
            </a:r>
          </a:p>
          <a:p>
            <a:r>
              <a:rPr lang="en-US" sz="1800" dirty="0"/>
              <a:t>Hard work and commitment</a:t>
            </a:r>
          </a:p>
          <a:p>
            <a:r>
              <a:rPr lang="en-US" sz="1800" dirty="0"/>
              <a:t>Creativity</a:t>
            </a:r>
          </a:p>
          <a:p>
            <a:endParaRPr lang="en-GB" sz="1800" dirty="0"/>
          </a:p>
          <a:p>
            <a:endParaRPr lang="en-US" sz="14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45A30CE-7D8D-4518-8FFE-8B8A0C8818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34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575"/>
    </mc:Choice>
    <mc:Fallback>
      <p:transition spd="slow" advTm="555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50503" y="188640"/>
            <a:ext cx="9970493" cy="1132060"/>
          </a:xfrm>
        </p:spPr>
        <p:txBody>
          <a:bodyPr/>
          <a:lstStyle/>
          <a:p>
            <a:r>
              <a:rPr lang="en-US" dirty="0"/>
              <a:t>Staff Contact Details</a:t>
            </a: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368095" y="1556792"/>
            <a:ext cx="10696457" cy="3744416"/>
          </a:xfrm>
        </p:spPr>
        <p:txBody>
          <a:bodyPr/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Please contact </a:t>
            </a:r>
            <a:r>
              <a:rPr lang="en-US" sz="2400" dirty="0" err="1"/>
              <a:t>Mrs</a:t>
            </a:r>
            <a:r>
              <a:rPr lang="en-US" sz="2400" dirty="0"/>
              <a:t> Lee for more details at: </a:t>
            </a:r>
            <a:r>
              <a:rPr lang="en-US" sz="2400" dirty="0">
                <a:hlinkClick r:id="rId4"/>
              </a:rPr>
              <a:t>Klee@gshs.org.uk</a:t>
            </a:r>
            <a:endParaRPr lang="en-US" sz="2400" dirty="0"/>
          </a:p>
          <a:p>
            <a:pPr lvl="1"/>
            <a:endParaRPr lang="en-GB" sz="2400" dirty="0"/>
          </a:p>
          <a:p>
            <a:r>
              <a:rPr lang="en-GB" sz="2400" dirty="0"/>
              <a:t>Please note, a brief audition is required for acceptance on to this course. 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BA35840-07C9-4061-9E15-F3DCA81980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61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066"/>
    </mc:Choice>
    <mc:Fallback>
      <p:transition spd="slow" advTm="290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3_CS Powerpoint temp NEW 2008">
  <a:themeElements>
    <a:clrScheme name="Custom 4">
      <a:dk1>
        <a:srgbClr val="11122E"/>
      </a:dk1>
      <a:lt1>
        <a:srgbClr val="FFFFFF"/>
      </a:lt1>
      <a:dk2>
        <a:srgbClr val="1C3C62"/>
      </a:dk2>
      <a:lt2>
        <a:srgbClr val="F16C35"/>
      </a:lt2>
      <a:accent1>
        <a:srgbClr val="11122E"/>
      </a:accent1>
      <a:accent2>
        <a:srgbClr val="FEFFFE"/>
      </a:accent2>
      <a:accent3>
        <a:srgbClr val="F16C35"/>
      </a:accent3>
      <a:accent4>
        <a:srgbClr val="0098D6"/>
      </a:accent4>
      <a:accent5>
        <a:srgbClr val="11122E"/>
      </a:accent5>
      <a:accent6>
        <a:srgbClr val="FEFFFE"/>
      </a:accent6>
      <a:hlink>
        <a:srgbClr val="F16C35"/>
      </a:hlink>
      <a:folHlink>
        <a:srgbClr val="F16C35"/>
      </a:folHlink>
    </a:clrScheme>
    <a:fontScheme name="2_05053 PowerPoint 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05053 PowerPoint 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13">
        <a:dk1>
          <a:srgbClr val="713E7E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F34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14">
        <a:dk1>
          <a:srgbClr val="713E7E"/>
        </a:dk1>
        <a:lt1>
          <a:srgbClr val="FFFFFF"/>
        </a:lt1>
        <a:dk2>
          <a:srgbClr val="DC0067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F34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CS Powerpoint temp NEW 2008">
  <a:themeElements>
    <a:clrScheme name="Custom 4">
      <a:dk1>
        <a:srgbClr val="11122E"/>
      </a:dk1>
      <a:lt1>
        <a:srgbClr val="FFFFFF"/>
      </a:lt1>
      <a:dk2>
        <a:srgbClr val="1C3C62"/>
      </a:dk2>
      <a:lt2>
        <a:srgbClr val="F16C35"/>
      </a:lt2>
      <a:accent1>
        <a:srgbClr val="11122E"/>
      </a:accent1>
      <a:accent2>
        <a:srgbClr val="FEFFFE"/>
      </a:accent2>
      <a:accent3>
        <a:srgbClr val="F16C35"/>
      </a:accent3>
      <a:accent4>
        <a:srgbClr val="0098D6"/>
      </a:accent4>
      <a:accent5>
        <a:srgbClr val="11122E"/>
      </a:accent5>
      <a:accent6>
        <a:srgbClr val="FEFFFE"/>
      </a:accent6>
      <a:hlink>
        <a:srgbClr val="F16C35"/>
      </a:hlink>
      <a:folHlink>
        <a:srgbClr val="F16C35"/>
      </a:folHlink>
    </a:clrScheme>
    <a:fontScheme name="2_05053 PowerPoint 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05053 PowerPoint 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13">
        <a:dk1>
          <a:srgbClr val="713E7E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F34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14">
        <a:dk1>
          <a:srgbClr val="713E7E"/>
        </a:dk1>
        <a:lt1>
          <a:srgbClr val="FFFFFF"/>
        </a:lt1>
        <a:dk2>
          <a:srgbClr val="DC0067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F34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CS Powerpoint temp NEW 2008">
  <a:themeElements>
    <a:clrScheme name="Custom 4">
      <a:dk1>
        <a:srgbClr val="11122E"/>
      </a:dk1>
      <a:lt1>
        <a:srgbClr val="FFFFFF"/>
      </a:lt1>
      <a:dk2>
        <a:srgbClr val="1C3C62"/>
      </a:dk2>
      <a:lt2>
        <a:srgbClr val="F16C35"/>
      </a:lt2>
      <a:accent1>
        <a:srgbClr val="11122E"/>
      </a:accent1>
      <a:accent2>
        <a:srgbClr val="FEFFFE"/>
      </a:accent2>
      <a:accent3>
        <a:srgbClr val="F16C35"/>
      </a:accent3>
      <a:accent4>
        <a:srgbClr val="0098D6"/>
      </a:accent4>
      <a:accent5>
        <a:srgbClr val="11122E"/>
      </a:accent5>
      <a:accent6>
        <a:srgbClr val="FEFFFE"/>
      </a:accent6>
      <a:hlink>
        <a:srgbClr val="F16C35"/>
      </a:hlink>
      <a:folHlink>
        <a:srgbClr val="F16C35"/>
      </a:folHlink>
    </a:clrScheme>
    <a:fontScheme name="2_05053 PowerPoint 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05053 PowerPoint 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13">
        <a:dk1>
          <a:srgbClr val="713E7E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F34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14">
        <a:dk1>
          <a:srgbClr val="713E7E"/>
        </a:dk1>
        <a:lt1>
          <a:srgbClr val="FFFFFF"/>
        </a:lt1>
        <a:dk2>
          <a:srgbClr val="DC0067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F34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05053 PowerPoint Temp">
  <a:themeElements>
    <a:clrScheme name="Custom 4">
      <a:dk1>
        <a:srgbClr val="11122E"/>
      </a:dk1>
      <a:lt1>
        <a:srgbClr val="FFFFFF"/>
      </a:lt1>
      <a:dk2>
        <a:srgbClr val="1C3C62"/>
      </a:dk2>
      <a:lt2>
        <a:srgbClr val="F16C35"/>
      </a:lt2>
      <a:accent1>
        <a:srgbClr val="11122E"/>
      </a:accent1>
      <a:accent2>
        <a:srgbClr val="FEFFFE"/>
      </a:accent2>
      <a:accent3>
        <a:srgbClr val="F16C35"/>
      </a:accent3>
      <a:accent4>
        <a:srgbClr val="0098D6"/>
      </a:accent4>
      <a:accent5>
        <a:srgbClr val="11122E"/>
      </a:accent5>
      <a:accent6>
        <a:srgbClr val="FEFFFE"/>
      </a:accent6>
      <a:hlink>
        <a:srgbClr val="F16C35"/>
      </a:hlink>
      <a:folHlink>
        <a:srgbClr val="F16C35"/>
      </a:folHlink>
    </a:clrScheme>
    <a:fontScheme name="1_05053 PowerPoint 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05053 PowerPoint 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13">
        <a:dk1>
          <a:srgbClr val="713E7E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F34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14">
        <a:dk1>
          <a:srgbClr val="713E7E"/>
        </a:dk1>
        <a:lt1>
          <a:srgbClr val="FFFFFF"/>
        </a:lt1>
        <a:dk2>
          <a:srgbClr val="DC0067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F34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 Powerpoint temp NEW 2008</Template>
  <TotalTime>3237</TotalTime>
  <Words>495</Words>
  <Application>Microsoft Office PowerPoint</Application>
  <PresentationFormat>Widescreen</PresentationFormat>
  <Paragraphs>66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Wingdings</vt:lpstr>
      <vt:lpstr>3_CS Powerpoint temp NEW 2008</vt:lpstr>
      <vt:lpstr>4_CS Powerpoint temp NEW 2008</vt:lpstr>
      <vt:lpstr>9_CS Powerpoint temp NEW 2008</vt:lpstr>
      <vt:lpstr>1_05053 PowerPoint Temp</vt:lpstr>
      <vt:lpstr>BTEC Level 3 Nationals in Music Performance</vt:lpstr>
      <vt:lpstr>Why choose it?</vt:lpstr>
      <vt:lpstr>Units of work</vt:lpstr>
      <vt:lpstr>How it is assessed</vt:lpstr>
      <vt:lpstr>What does it lead to? </vt:lpstr>
      <vt:lpstr>Careers</vt:lpstr>
      <vt:lpstr>Staff Contact Details</vt:lpstr>
    </vt:vector>
  </TitlesOfParts>
  <Company>Newcastle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Countdown to graduation</dc:title>
  <dc:creator>nam86</dc:creator>
  <cp:lastModifiedBy>K Lee</cp:lastModifiedBy>
  <cp:revision>329</cp:revision>
  <dcterms:created xsi:type="dcterms:W3CDTF">2010-07-07T10:09:05Z</dcterms:created>
  <dcterms:modified xsi:type="dcterms:W3CDTF">2021-01-22T13:23:23Z</dcterms:modified>
</cp:coreProperties>
</file>