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268" r:id="rId5"/>
    <p:sldId id="269" r:id="rId6"/>
    <p:sldId id="270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D3F2D-75D5-4644-931D-B61F7DBA34F7}" v="28" dt="2021-01-26T15:09:0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theme" Target="theme/theme1.xml" Id="rId13" /><Relationship Type="http://schemas.openxmlformats.org/officeDocument/2006/relationships/customXml" Target="../customXml/item3.xml" Id="rId3" /><Relationship Type="http://schemas.openxmlformats.org/officeDocument/2006/relationships/slide" Target="slides/slide3.xml" Id="rId7" /><Relationship Type="http://schemas.openxmlformats.org/officeDocument/2006/relationships/viewProps" Target="viewProps.xml" Id="rId12" /><Relationship Type="http://schemas.openxmlformats.org/officeDocument/2006/relationships/customXml" Target="../customXml/item2.xml" Id="rId2" /><Relationship Type="http://schemas.microsoft.com/office/2015/10/relationships/revisionInfo" Target="revisionInfo.xml" Id="rId16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presProps" Target="presProps.xml" Id="rId11" /><Relationship Type="http://schemas.openxmlformats.org/officeDocument/2006/relationships/slide" Target="slides/slide1.xml" Id="rId5" /><Relationship Type="http://schemas.openxmlformats.org/officeDocument/2006/relationships/notesMaster" Target="notesMasters/notesMaster1.xml" Id="rId10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tableStyles" Target="tableStyles.xml" Id="rId14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12C9E-1269-46D5-AD52-CA8E64C698EA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BE9B6-5762-44CD-9708-5A26F72B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0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C3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484" y="1268760"/>
            <a:ext cx="4752528" cy="2572220"/>
          </a:xfrm>
        </p:spPr>
        <p:txBody>
          <a:bodyPr anchor="b"/>
          <a:lstStyle>
            <a:lvl1pPr algn="l">
              <a:defRPr sz="48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484" y="3851080"/>
            <a:ext cx="4752528" cy="946072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71474" indent="0" algn="ctr">
              <a:buNone/>
              <a:defRPr sz="1625"/>
            </a:lvl2pPr>
            <a:lvl3pPr marL="742946" indent="0" algn="ctr">
              <a:buNone/>
              <a:defRPr sz="1463"/>
            </a:lvl3pPr>
            <a:lvl4pPr marL="1114418" indent="0" algn="ctr">
              <a:buNone/>
              <a:defRPr sz="1300"/>
            </a:lvl4pPr>
            <a:lvl5pPr marL="1485892" indent="0" algn="ctr">
              <a:buNone/>
              <a:defRPr sz="1300"/>
            </a:lvl5pPr>
            <a:lvl6pPr marL="1857365" indent="0" algn="ctr">
              <a:buNone/>
              <a:defRPr sz="1300"/>
            </a:lvl6pPr>
            <a:lvl7pPr marL="2228837" indent="0" algn="ctr">
              <a:buNone/>
              <a:defRPr sz="1300"/>
            </a:lvl7pPr>
            <a:lvl8pPr marL="2600310" indent="0" algn="ctr">
              <a:buNone/>
              <a:defRPr sz="1300"/>
            </a:lvl8pPr>
            <a:lvl9pPr marL="2971783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152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C3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80484" y="1476208"/>
            <a:ext cx="50397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485" y="3341469"/>
            <a:ext cx="5071324" cy="51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0574" y="514466"/>
            <a:ext cx="653895" cy="96174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1892" y="5733256"/>
            <a:ext cx="9144000" cy="11247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0484" y="6031206"/>
            <a:ext cx="1933575" cy="20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0484" y="6376908"/>
            <a:ext cx="654581" cy="2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50" b="1" i="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5pPr>
      <a:lvl6pPr marL="371474"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6pPr>
      <a:lvl7pPr marL="742946"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7pPr>
      <a:lvl8pPr marL="1114418"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8pPr>
      <a:lvl9pPr marL="1485892" algn="ctr" rtl="0" eaLnBrk="1" fontAlgn="base" hangingPunct="1">
        <a:spcBef>
          <a:spcPct val="0"/>
        </a:spcBef>
        <a:spcAft>
          <a:spcPct val="0"/>
        </a:spcAft>
        <a:defRPr sz="3575">
          <a:solidFill>
            <a:srgbClr val="DC0067"/>
          </a:solidFill>
          <a:latin typeface="Arial" charset="0"/>
        </a:defRPr>
      </a:lvl9pPr>
    </p:titleStyle>
    <p:bodyStyle>
      <a:lvl1pPr marL="278605" indent="-27860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15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03644" indent="-232171" algn="l" rtl="0" eaLnBrk="1" fontAlgn="base" hangingPunct="1">
        <a:spcBef>
          <a:spcPct val="20000"/>
        </a:spcBef>
        <a:spcAft>
          <a:spcPct val="0"/>
        </a:spcAft>
        <a:defRPr sz="2275">
          <a:solidFill>
            <a:srgbClr val="713E7E"/>
          </a:solidFill>
          <a:latin typeface="+mn-lt"/>
        </a:defRPr>
      </a:lvl2pPr>
      <a:lvl3pPr marL="928682" indent="-185736" algn="l" rtl="0" eaLnBrk="1" fontAlgn="base" hangingPunct="1">
        <a:spcBef>
          <a:spcPct val="20000"/>
        </a:spcBef>
        <a:spcAft>
          <a:spcPct val="0"/>
        </a:spcAft>
        <a:defRPr sz="1950">
          <a:solidFill>
            <a:srgbClr val="713E7E"/>
          </a:solidFill>
          <a:latin typeface="+mn-lt"/>
        </a:defRPr>
      </a:lvl3pPr>
      <a:lvl4pPr marL="1300155" indent="-185736" algn="l" rtl="0" eaLnBrk="1" fontAlgn="base" hangingPunct="1">
        <a:spcBef>
          <a:spcPct val="20000"/>
        </a:spcBef>
        <a:spcAft>
          <a:spcPct val="0"/>
        </a:spcAft>
        <a:defRPr sz="1625">
          <a:solidFill>
            <a:srgbClr val="713E7E"/>
          </a:solidFill>
          <a:latin typeface="+mn-lt"/>
        </a:defRPr>
      </a:lvl4pPr>
      <a:lvl5pPr marL="1671628" indent="-185736" algn="l" rtl="0" eaLnBrk="1" fontAlgn="base" hangingPunct="1">
        <a:spcBef>
          <a:spcPct val="20000"/>
        </a:spcBef>
        <a:spcAft>
          <a:spcPct val="0"/>
        </a:spcAft>
        <a:defRPr sz="1625">
          <a:solidFill>
            <a:srgbClr val="713E7E"/>
          </a:solidFill>
          <a:latin typeface="+mn-lt"/>
        </a:defRPr>
      </a:lvl5pPr>
      <a:lvl6pPr marL="2043101" indent="-185736" algn="l" rtl="0" eaLnBrk="1" fontAlgn="base" hangingPunct="1">
        <a:spcBef>
          <a:spcPct val="20000"/>
        </a:spcBef>
        <a:spcAft>
          <a:spcPct val="0"/>
        </a:spcAft>
        <a:defRPr sz="1625">
          <a:solidFill>
            <a:srgbClr val="713E7E"/>
          </a:solidFill>
          <a:latin typeface="+mn-lt"/>
        </a:defRPr>
      </a:lvl6pPr>
      <a:lvl7pPr marL="2414573" indent="-185736" algn="l" rtl="0" eaLnBrk="1" fontAlgn="base" hangingPunct="1">
        <a:spcBef>
          <a:spcPct val="20000"/>
        </a:spcBef>
        <a:spcAft>
          <a:spcPct val="0"/>
        </a:spcAft>
        <a:defRPr sz="1625">
          <a:solidFill>
            <a:srgbClr val="713E7E"/>
          </a:solidFill>
          <a:latin typeface="+mn-lt"/>
        </a:defRPr>
      </a:lvl7pPr>
      <a:lvl8pPr marL="2786047" indent="-185736" algn="l" rtl="0" eaLnBrk="1" fontAlgn="base" hangingPunct="1">
        <a:spcBef>
          <a:spcPct val="20000"/>
        </a:spcBef>
        <a:spcAft>
          <a:spcPct val="0"/>
        </a:spcAft>
        <a:defRPr sz="1625">
          <a:solidFill>
            <a:srgbClr val="713E7E"/>
          </a:solidFill>
          <a:latin typeface="+mn-lt"/>
        </a:defRPr>
      </a:lvl8pPr>
      <a:lvl9pPr marL="3157520" indent="-185736" algn="l" rtl="0" eaLnBrk="1" fontAlgn="base" hangingPunct="1">
        <a:spcBef>
          <a:spcPct val="20000"/>
        </a:spcBef>
        <a:spcAft>
          <a:spcPct val="0"/>
        </a:spcAft>
        <a:defRPr sz="1625">
          <a:solidFill>
            <a:srgbClr val="713E7E"/>
          </a:solidFill>
          <a:latin typeface="+mn-lt"/>
        </a:defRPr>
      </a:lvl9pPr>
    </p:bodyStyle>
    <p:otherStyle>
      <a:defPPr>
        <a:defRPr lang="en-US"/>
      </a:defPPr>
      <a:lvl1pPr marL="0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4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46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18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892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65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37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10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783" algn="l" defTabSz="742946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hyperlink" Target="http://commons.wikimedia.org/wiki/File:Pearl_harbour.png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ourses.lumenlearning.com/suny-ushistory2os2xmaster/chapter/the-spanish-american-war-and-overseas-empire/" TargetMode="External"/><Relationship Id="rId12" Type="http://schemas.openxmlformats.org/officeDocument/2006/relationships/image" Target="../media/image9.png"/><Relationship Id="rId2" Type="http://schemas.openxmlformats.org/officeDocument/2006/relationships/audio" Target="../media/media3.m4a"/><Relationship Id="rId16" Type="http://schemas.openxmlformats.org/officeDocument/2006/relationships/image" Target="../media/image4.png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11" Type="http://schemas.openxmlformats.org/officeDocument/2006/relationships/hyperlink" Target="http://inyourfacewomen.blogspot.com/2012/07/rosa-parks.html" TargetMode="External"/><Relationship Id="rId5" Type="http://schemas.openxmlformats.org/officeDocument/2006/relationships/hyperlink" Target="https://en.wikipedia.org/wiki/United_States_at_the_2020_Summer_Olympics" TargetMode="External"/><Relationship Id="rId15" Type="http://schemas.openxmlformats.org/officeDocument/2006/relationships/hyperlink" Target="https://en.wikipedia.org/wiki/Richard_Nixon" TargetMode="External"/><Relationship Id="rId10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openxmlformats.org/officeDocument/2006/relationships/hyperlink" Target="https://www.flickr.com/photos/thehenryford/6766100151" TargetMode="Externa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hyperlink" Target="https://juliemcneill1.wordpress.com/category/family-herstory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Mabel_Capper" TargetMode="External"/><Relationship Id="rId12" Type="http://schemas.openxmlformats.org/officeDocument/2006/relationships/image" Target="../media/image15.jpg"/><Relationship Id="rId2" Type="http://schemas.openxmlformats.org/officeDocument/2006/relationships/audio" Target="../media/media4.m4a"/><Relationship Id="rId16" Type="http://schemas.openxmlformats.org/officeDocument/2006/relationships/image" Target="../media/image4.png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11" Type="http://schemas.openxmlformats.org/officeDocument/2006/relationships/hyperlink" Target="https://ko.wikipedia.org/wiki/Keep_Calm_and_Carry_On" TargetMode="External"/><Relationship Id="rId5" Type="http://schemas.openxmlformats.org/officeDocument/2006/relationships/hyperlink" Target="http://www.freeimageslive.co.uk/free_stock_image/unionflagjpg" TargetMode="External"/><Relationship Id="rId15" Type="http://schemas.openxmlformats.org/officeDocument/2006/relationships/hyperlink" Target="https://en.wikipedia.org/wiki/Butlins" TargetMode="External"/><Relationship Id="rId10" Type="http://schemas.openxmlformats.org/officeDocument/2006/relationships/image" Target="../media/image14.jpg"/><Relationship Id="rId4" Type="http://schemas.openxmlformats.org/officeDocument/2006/relationships/image" Target="../media/image11.jpg"/><Relationship Id="rId9" Type="http://schemas.openxmlformats.org/officeDocument/2006/relationships/hyperlink" Target="https://en.wikipedia.org/wiki/David_Lloyd_George" TargetMode="Externa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riadzany.blogspot.com/2016/10/moroccan-dialects-face-extinction.html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g"/><Relationship Id="rId5" Type="http://schemas.openxmlformats.org/officeDocument/2006/relationships/hyperlink" Target="https://commons.wikimedia.org/wiki/File:1815_Thomson_Map_of_Spain_and_Portugal_-_Geographicus_-_Spain-t-15.jpg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rgbClr val="FFFFFF"/>
                </a:solidFill>
                <a:latin typeface="+mj-lt"/>
              </a:rPr>
              <a:t>What will I be studying?</a:t>
            </a:r>
            <a:endParaRPr lang="en-US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CC89A0-0C1F-4681-8F53-FF8DA51A4B89}"/>
              </a:ext>
            </a:extLst>
          </p:cNvPr>
          <p:cNvSpPr txBox="1">
            <a:spLocks/>
          </p:cNvSpPr>
          <p:nvPr/>
        </p:nvSpPr>
        <p:spPr bwMode="auto">
          <a:xfrm>
            <a:off x="255814" y="2334353"/>
            <a:ext cx="8013114" cy="134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75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5pPr>
            <a:lvl6pPr marL="371474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6pPr>
            <a:lvl7pPr marL="742946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7pPr>
            <a:lvl8pPr marL="1114418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8pPr>
            <a:lvl9pPr marL="1485892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900" kern="1200" dirty="0">
                <a:solidFill>
                  <a:srgbClr val="FFFFFF"/>
                </a:solidFill>
                <a:latin typeface="+mj-lt"/>
              </a:rPr>
              <a:t>A Level History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678882-E767-4433-B2E6-B3567EC98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9"/>
    </mc:Choice>
    <mc:Fallback>
      <p:transition spd="slow" advTm="3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/>
          <a:lstStyle/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Component 1: Breadth study 40%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Component 2: Depth study 40%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Component 3: Historical investigation (Personal study) 20%</a:t>
            </a:r>
          </a:p>
          <a:p>
            <a:endParaRPr lang="en-GB" sz="1600" kern="1200" dirty="0">
              <a:solidFill>
                <a:srgbClr val="FFFFFF"/>
              </a:solidFill>
              <a:latin typeface="+mj-lt"/>
            </a:endParaRP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Students must: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study the history of more than one country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study a British history option 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study a non-British history option 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study topics from a chronological range of at least 200 years.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CC89A0-0C1F-4681-8F53-FF8DA51A4B89}"/>
              </a:ext>
            </a:extLst>
          </p:cNvPr>
          <p:cNvSpPr txBox="1">
            <a:spLocks/>
          </p:cNvSpPr>
          <p:nvPr/>
        </p:nvSpPr>
        <p:spPr bwMode="auto">
          <a:xfrm>
            <a:off x="251520" y="283666"/>
            <a:ext cx="8013114" cy="134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75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5pPr>
            <a:lvl6pPr marL="371474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6pPr>
            <a:lvl7pPr marL="742946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7pPr>
            <a:lvl8pPr marL="1114418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8pPr>
            <a:lvl9pPr marL="1485892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4900" u="sng" kern="1200" dirty="0">
                <a:solidFill>
                  <a:srgbClr val="FFFFFF"/>
                </a:solidFill>
                <a:latin typeface="+mj-lt"/>
              </a:rPr>
              <a:t>A-level History</a:t>
            </a:r>
            <a:br>
              <a:rPr lang="en-GB" sz="4900" kern="1200" dirty="0">
                <a:solidFill>
                  <a:srgbClr val="FFFFFF"/>
                </a:solidFill>
                <a:latin typeface="+mj-lt"/>
              </a:rPr>
            </a:b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A-level students must take assessments in all three of the following components:</a:t>
            </a:r>
            <a:endParaRPr lang="en-US" sz="49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AEC20B-D2C2-4580-90B6-BFF3420F5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7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84"/>
    </mc:Choice>
    <mc:Fallback>
      <p:transition spd="slow" advTm="56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/>
          <a:lstStyle/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Component 1: Breadth study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The study of significant historical developments over a period of around 100 years and associated interpretations.</a:t>
            </a:r>
          </a:p>
          <a:p>
            <a:endParaRPr lang="en-GB" sz="1600" kern="1200" dirty="0">
              <a:solidFill>
                <a:srgbClr val="FFFFFF"/>
              </a:solidFill>
              <a:latin typeface="+mj-lt"/>
            </a:endParaRP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written exam: 2 hours 30 minutes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three questions (one extract and 2 essays)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80 marks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two sections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Section A – one compulsory question linked to historical interpretations (30 marks)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Section B – one from two essays (2 x 25 marks)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CC89A0-0C1F-4681-8F53-FF8DA51A4B89}"/>
              </a:ext>
            </a:extLst>
          </p:cNvPr>
          <p:cNvSpPr txBox="1">
            <a:spLocks/>
          </p:cNvSpPr>
          <p:nvPr/>
        </p:nvSpPr>
        <p:spPr bwMode="auto">
          <a:xfrm>
            <a:off x="263362" y="188640"/>
            <a:ext cx="8013114" cy="134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75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5pPr>
            <a:lvl6pPr marL="371474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6pPr>
            <a:lvl7pPr marL="742946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7pPr>
            <a:lvl8pPr marL="1114418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8pPr>
            <a:lvl9pPr marL="1485892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BREADTH STUDY</a:t>
            </a:r>
            <a:br>
              <a:rPr lang="en-GB" sz="4900" kern="1200" dirty="0">
                <a:solidFill>
                  <a:srgbClr val="FFFFFF"/>
                </a:solidFill>
                <a:latin typeface="+mj-lt"/>
              </a:rPr>
            </a:b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The making of a Superpower: </a:t>
            </a:r>
            <a:br>
              <a:rPr lang="en-GB" sz="4900" kern="1200" dirty="0">
                <a:solidFill>
                  <a:srgbClr val="FFFFFF"/>
                </a:solidFill>
                <a:latin typeface="+mj-lt"/>
              </a:rPr>
            </a:b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USA, 1865–1975</a:t>
            </a:r>
            <a:endParaRPr lang="en-US" sz="49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A9E5229-5847-46E8-B5F5-878150E36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32240" y="2708920"/>
            <a:ext cx="1942790" cy="1023203"/>
          </a:xfrm>
          <a:prstGeom prst="rect">
            <a:avLst/>
          </a:prstGeom>
        </p:spPr>
      </p:pic>
      <p:pic>
        <p:nvPicPr>
          <p:cNvPr id="8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B6BE766-4C19-4D90-BDD9-637C4866E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23137" y="4375723"/>
            <a:ext cx="1425327" cy="1220665"/>
          </a:xfrm>
          <a:prstGeom prst="rect">
            <a:avLst/>
          </a:prstGeom>
        </p:spPr>
      </p:pic>
      <p:pic>
        <p:nvPicPr>
          <p:cNvPr id="11" name="Picture 10" descr="A picture containing horse, transport, carriage, drawn&#10;&#10;Description automatically generated">
            <a:extLst>
              <a:ext uri="{FF2B5EF4-FFF2-40B4-BE49-F238E27FC236}">
                <a16:creationId xmlns:a16="http://schemas.microsoft.com/office/drawing/2014/main" id="{86A936D4-83F9-40B4-9341-A23CA284D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06913" y="4558126"/>
            <a:ext cx="1425327" cy="950897"/>
          </a:xfrm>
          <a:prstGeom prst="rect">
            <a:avLst/>
          </a:prstGeom>
        </p:spPr>
      </p:pic>
      <p:pic>
        <p:nvPicPr>
          <p:cNvPr id="15" name="Picture 1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2E74F38C-847B-46D3-B5A7-C0CC7E8C6D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616077" y="4631680"/>
            <a:ext cx="1013098" cy="877343"/>
          </a:xfrm>
          <a:prstGeom prst="rect">
            <a:avLst/>
          </a:prstGeom>
        </p:spPr>
      </p:pic>
      <p:pic>
        <p:nvPicPr>
          <p:cNvPr id="18" name="Picture 17" descr="A picture containing sky, smoke, steam, outdoor&#10;&#10;Description automatically generated">
            <a:extLst>
              <a:ext uri="{FF2B5EF4-FFF2-40B4-BE49-F238E27FC236}">
                <a16:creationId xmlns:a16="http://schemas.microsoft.com/office/drawing/2014/main" id="{1E2E4ED1-1456-433E-A062-D2D76A60E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746911" y="4566035"/>
            <a:ext cx="1191428" cy="965207"/>
          </a:xfrm>
          <a:prstGeom prst="rect">
            <a:avLst/>
          </a:prstGeom>
        </p:spPr>
      </p:pic>
      <p:pic>
        <p:nvPicPr>
          <p:cNvPr id="21" name="Picture 20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28F109C-FEDD-43EF-BD25-37C56D1635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95536" y="4664873"/>
            <a:ext cx="660649" cy="931515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C28C6A4-3D8C-4454-9EE7-45C97C63C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06"/>
    </mc:Choice>
    <mc:Fallback>
      <p:transition spd="slow" advTm="14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/>
          <a:lstStyle/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Component 2: Depth study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The study in depth of a period of major historical change or development and associated primary evidence.</a:t>
            </a:r>
          </a:p>
          <a:p>
            <a:endParaRPr lang="en-GB" sz="1600" kern="1200" dirty="0">
              <a:solidFill>
                <a:srgbClr val="FFFFFF"/>
              </a:solidFill>
              <a:latin typeface="+mj-lt"/>
            </a:endParaRP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written exam: 2 hours 30 minutes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three questions (one source and 2 essays)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80 marks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two sections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Section A – one compulsory question linked to historical source (30 marks)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Section B – one from two essays (2 x 25 marks)</a:t>
            </a:r>
          </a:p>
          <a:p>
            <a:endParaRPr lang="en-GB" sz="1600" kern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CC89A0-0C1F-4681-8F53-FF8DA51A4B89}"/>
              </a:ext>
            </a:extLst>
          </p:cNvPr>
          <p:cNvSpPr txBox="1">
            <a:spLocks/>
          </p:cNvSpPr>
          <p:nvPr/>
        </p:nvSpPr>
        <p:spPr bwMode="auto">
          <a:xfrm>
            <a:off x="263362" y="188640"/>
            <a:ext cx="8013114" cy="134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75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5pPr>
            <a:lvl6pPr marL="371474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6pPr>
            <a:lvl7pPr marL="742946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7pPr>
            <a:lvl8pPr marL="1114418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8pPr>
            <a:lvl9pPr marL="1485892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DEPTH STUDY</a:t>
            </a:r>
            <a:br>
              <a:rPr lang="en-GB" sz="4900" kern="1200" dirty="0">
                <a:solidFill>
                  <a:srgbClr val="FFFFFF"/>
                </a:solidFill>
                <a:latin typeface="+mj-lt"/>
              </a:rPr>
            </a:b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Wars and Welfare: </a:t>
            </a:r>
            <a:br>
              <a:rPr lang="en-GB" sz="4900" kern="1200" dirty="0">
                <a:solidFill>
                  <a:srgbClr val="FFFFFF"/>
                </a:solidFill>
                <a:latin typeface="+mj-lt"/>
              </a:rPr>
            </a:b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Britain in Transition 1906-1957</a:t>
            </a:r>
            <a:endParaRPr lang="en-US" sz="49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6C90B61-1219-4880-9897-5A4FC265C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00192" y="2492896"/>
            <a:ext cx="2334651" cy="1224136"/>
          </a:xfrm>
          <a:prstGeom prst="rect">
            <a:avLst/>
          </a:prstGeom>
        </p:spPr>
      </p:pic>
      <p:pic>
        <p:nvPicPr>
          <p:cNvPr id="9" name="Picture 8" descr="A group of people in uniform&#10;&#10;Description automatically generated with low confidence">
            <a:extLst>
              <a:ext uri="{FF2B5EF4-FFF2-40B4-BE49-F238E27FC236}">
                <a16:creationId xmlns:a16="http://schemas.microsoft.com/office/drawing/2014/main" id="{DA6FCB6D-64A9-4FE8-8572-8E8AF6004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57864" y="4345707"/>
            <a:ext cx="990600" cy="1182624"/>
          </a:xfrm>
          <a:prstGeom prst="rect">
            <a:avLst/>
          </a:prstGeom>
        </p:spPr>
      </p:pic>
      <p:pic>
        <p:nvPicPr>
          <p:cNvPr id="12" name="Picture 11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DF60FAA-9EAB-4260-86B6-3B3AA49D7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40152" y="4554747"/>
            <a:ext cx="1216980" cy="973584"/>
          </a:xfrm>
          <a:prstGeom prst="rect">
            <a:avLst/>
          </a:prstGeom>
        </p:spPr>
      </p:pic>
      <p:pic>
        <p:nvPicPr>
          <p:cNvPr id="16" name="Picture 1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15C8262-5CF2-47DB-B94B-67AC316BE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5536" y="4619127"/>
            <a:ext cx="643136" cy="961488"/>
          </a:xfrm>
          <a:prstGeom prst="rect">
            <a:avLst/>
          </a:prstGeom>
        </p:spPr>
      </p:pic>
      <p:pic>
        <p:nvPicPr>
          <p:cNvPr id="19" name="Picture 18" descr="A picture containing text, outdoor, group, people&#10;&#10;Description automatically generated">
            <a:extLst>
              <a:ext uri="{FF2B5EF4-FFF2-40B4-BE49-F238E27FC236}">
                <a16:creationId xmlns:a16="http://schemas.microsoft.com/office/drawing/2014/main" id="{94AC1A7E-5594-4E6C-BBC4-434D9A85E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794228" y="4639108"/>
            <a:ext cx="1249304" cy="92988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6909F1BD-72C3-4D1C-9132-9BFDD6727F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644264" y="4741841"/>
            <a:ext cx="1249304" cy="48735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8D79735-3261-420D-BDFD-AB4335373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71"/>
    </mc:Choice>
    <mc:Fallback>
      <p:transition spd="slow" advTm="12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/>
          <a:lstStyle/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Component 3: Historical Investigation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A personal study based on the chosen topic.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This should take the form of a question in the context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of approximately 100 years.</a:t>
            </a:r>
          </a:p>
          <a:p>
            <a:endParaRPr lang="en-GB" sz="1600" kern="1200" dirty="0">
              <a:solidFill>
                <a:srgbClr val="FFFFFF"/>
              </a:solidFill>
              <a:latin typeface="+mj-lt"/>
            </a:endParaRP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40 marks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20% of A-level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marked by teachers</a:t>
            </a:r>
          </a:p>
          <a:p>
            <a:r>
              <a:rPr lang="en-GB" sz="1600" kern="1200" dirty="0">
                <a:solidFill>
                  <a:srgbClr val="FFFFFF"/>
                </a:solidFill>
                <a:latin typeface="+mj-lt"/>
              </a:rPr>
              <a:t>• moderated by AQA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1200" dirty="0">
                <a:solidFill>
                  <a:srgbClr val="FFFFFF"/>
                </a:solidFill>
                <a:latin typeface="+mj-lt"/>
              </a:rPr>
              <a:t>(3,000–3,500 words)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1200" dirty="0">
                <a:solidFill>
                  <a:srgbClr val="FFFFFF"/>
                </a:solidFill>
                <a:latin typeface="+mj-lt"/>
              </a:rPr>
              <a:t>The study will utilise skills used in both papers - source evaluation, historical interpretation and essay writing/ analysis. Working independently, under teacher supervision to produce a sophisticated and analytical piece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CC89A0-0C1F-4681-8F53-FF8DA51A4B89}"/>
              </a:ext>
            </a:extLst>
          </p:cNvPr>
          <p:cNvSpPr txBox="1">
            <a:spLocks/>
          </p:cNvSpPr>
          <p:nvPr/>
        </p:nvSpPr>
        <p:spPr bwMode="auto">
          <a:xfrm>
            <a:off x="263362" y="188640"/>
            <a:ext cx="801311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75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5pPr>
            <a:lvl6pPr marL="371474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6pPr>
            <a:lvl7pPr marL="742946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7pPr>
            <a:lvl8pPr marL="1114418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8pPr>
            <a:lvl9pPr marL="1485892" algn="ctr" rtl="0" eaLnBrk="1" fontAlgn="base" hangingPunct="1">
              <a:spcBef>
                <a:spcPct val="0"/>
              </a:spcBef>
              <a:spcAft>
                <a:spcPct val="0"/>
              </a:spcAft>
              <a:defRPr sz="3575">
                <a:solidFill>
                  <a:srgbClr val="DC006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HISTORICAL INVESTIGATION</a:t>
            </a:r>
            <a:br>
              <a:rPr lang="en-GB" sz="4900" kern="1200" dirty="0">
                <a:solidFill>
                  <a:srgbClr val="FFFFFF"/>
                </a:solidFill>
                <a:latin typeface="+mj-lt"/>
              </a:rPr>
            </a:br>
            <a:r>
              <a:rPr lang="en-GB" sz="4900" kern="1200" dirty="0">
                <a:solidFill>
                  <a:srgbClr val="FFFFFF"/>
                </a:solidFill>
                <a:latin typeface="+mj-lt"/>
              </a:rPr>
              <a:t>Spain 1469-1598;Ferdinand and Isabella, Charles I and Phillip II</a:t>
            </a:r>
            <a:endParaRPr lang="en-US" sz="49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7415B6D-18D9-45BD-9E37-1BE3A4D71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1668" y="2175101"/>
            <a:ext cx="2304256" cy="1931734"/>
          </a:xfrm>
          <a:prstGeom prst="rect">
            <a:avLst/>
          </a:prstGeom>
        </p:spPr>
      </p:pic>
      <p:pic>
        <p:nvPicPr>
          <p:cNvPr id="8" name="Picture 7" descr="A picture containing text, person, dancer&#10;&#10;Description automatically generated">
            <a:extLst>
              <a:ext uri="{FF2B5EF4-FFF2-40B4-BE49-F238E27FC236}">
                <a16:creationId xmlns:a16="http://schemas.microsoft.com/office/drawing/2014/main" id="{8DE444E6-9487-410C-9B48-A55E32363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88024" y="2852936"/>
            <a:ext cx="1272952" cy="93395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1DAE9C7-7263-48F0-A071-AC4BDAD78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96"/>
    </mc:Choice>
    <mc:Fallback>
      <p:transition spd="slow" advTm="12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S Powerpoint temp NEW 2008">
  <a:themeElements>
    <a:clrScheme name="Custom 4">
      <a:dk1>
        <a:srgbClr val="11122E"/>
      </a:dk1>
      <a:lt1>
        <a:srgbClr val="FFFFFF"/>
      </a:lt1>
      <a:dk2>
        <a:srgbClr val="1C3C62"/>
      </a:dk2>
      <a:lt2>
        <a:srgbClr val="F16C35"/>
      </a:lt2>
      <a:accent1>
        <a:srgbClr val="11122E"/>
      </a:accent1>
      <a:accent2>
        <a:srgbClr val="FEFFFE"/>
      </a:accent2>
      <a:accent3>
        <a:srgbClr val="F16C35"/>
      </a:accent3>
      <a:accent4>
        <a:srgbClr val="0098D6"/>
      </a:accent4>
      <a:accent5>
        <a:srgbClr val="11122E"/>
      </a:accent5>
      <a:accent6>
        <a:srgbClr val="FEFFFE"/>
      </a:accent6>
      <a:hlink>
        <a:srgbClr val="F16C35"/>
      </a:hlink>
      <a:folHlink>
        <a:srgbClr val="F16C35"/>
      </a:folHlink>
    </a:clrScheme>
    <a:fontScheme name="2_05053 PowerPoint 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05053 PowerPoint 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5053 PowerPoint 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5053 PowerPoint 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5053 PowerPoint 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5053 PowerPoint 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5053 PowerPoint 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5053 PowerPoint Temp 13">
        <a:dk1>
          <a:srgbClr val="713E7E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5F34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5053 PowerPoint Temp 14">
        <a:dk1>
          <a:srgbClr val="713E7E"/>
        </a:dk1>
        <a:lt1>
          <a:srgbClr val="FFFFFF"/>
        </a:lt1>
        <a:dk2>
          <a:srgbClr val="DC0067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5F34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5B78C23130147BBB61AA7F01ECC76" ma:contentTypeVersion="11" ma:contentTypeDescription="Create a new document." ma:contentTypeScope="" ma:versionID="7113b62c91e5f5777b99fc8f97504db1">
  <xsd:schema xmlns:xsd="http://www.w3.org/2001/XMLSchema" xmlns:xs="http://www.w3.org/2001/XMLSchema" xmlns:p="http://schemas.microsoft.com/office/2006/metadata/properties" xmlns:ns3="fe025ac1-fd40-4339-9b17-b28568b78467" xmlns:ns4="086e10e8-fc1d-4975-aaf5-bb21f2fd07df" targetNamespace="http://schemas.microsoft.com/office/2006/metadata/properties" ma:root="true" ma:fieldsID="7e134ebdaf872e3dc64072b2d1271c5b" ns3:_="" ns4:_="">
    <xsd:import namespace="fe025ac1-fd40-4339-9b17-b28568b78467"/>
    <xsd:import namespace="086e10e8-fc1d-4975-aaf5-bb21f2fd07d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25ac1-fd40-4339-9b17-b28568b784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e10e8-fc1d-4975-aaf5-bb21f2fd07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9EA37F-F5B8-46A1-87AC-0FC76AE67A22}">
  <ds:schemaRefs>
    <ds:schemaRef ds:uri="http://purl.org/dc/dcmitype/"/>
    <ds:schemaRef ds:uri="fe025ac1-fd40-4339-9b17-b28568b78467"/>
    <ds:schemaRef ds:uri="http://purl.org/dc/elements/1.1/"/>
    <ds:schemaRef ds:uri="http://schemas.microsoft.com/office/2006/metadata/properties"/>
    <ds:schemaRef ds:uri="086e10e8-fc1d-4975-aaf5-bb21f2fd07df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783361-FCB4-48F3-846E-4C9FCF20AF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B8AC3D-99CA-4A24-9F6C-57F5C33B2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25ac1-fd40-4339-9b17-b28568b78467"/>
    <ds:schemaRef ds:uri="086e10e8-fc1d-4975-aaf5-bb21f2fd07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365</Words>
  <Application>Microsoft Office PowerPoint</Application>
  <PresentationFormat>On-screen Show (4:3)</PresentationFormat>
  <Paragraphs>44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3_CS Powerpoint temp NEW 2008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Level History – what will I be studying?</dc:title>
  <dc:creator>Louise Ward</dc:creator>
  <cp:lastModifiedBy>Louise Ward</cp:lastModifiedBy>
  <cp:revision>1</cp:revision>
  <dcterms:created xsi:type="dcterms:W3CDTF">2021-01-25T20:04:04Z</dcterms:created>
  <dcterms:modified xsi:type="dcterms:W3CDTF">2021-01-26T15:09:08Z</dcterms:modified>
</cp:coreProperties>
</file>