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9" r:id="rId3"/>
    <p:sldId id="258" r:id="rId4"/>
    <p:sldId id="261" r:id="rId5"/>
    <p:sldId id="262" r:id="rId6"/>
    <p:sldId id="280" r:id="rId7"/>
    <p:sldId id="263" r:id="rId8"/>
    <p:sldId id="275" r:id="rId9"/>
    <p:sldId id="276" r:id="rId10"/>
    <p:sldId id="281" r:id="rId11"/>
    <p:sldId id="267" r:id="rId12"/>
    <p:sldId id="269" r:id="rId13"/>
    <p:sldId id="270" r:id="rId14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DDB37-B97E-4E0E-BABD-20046CFDDA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E36FE-BDDA-4D93-8BD8-C9109CDFAF4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19501-5CB9-452F-933C-6F8378178D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9501D-5C56-4EAD-A4E9-8886420E6F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85D5C-FDE1-4ECA-A549-332442B2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960EB61-D378-4436-8DB2-F9DAF273165D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59676-5746-4373-82B0-55173FA9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87A69-024F-4546-B405-F907F67F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BC303438-01C1-4489-B490-83FAB3F9C55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FBCA-4609-4DA8-9B31-FA6D4A22E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43B9956-61C5-4C3C-848C-8EEC9113E337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67B74-DFEA-4EEA-9988-5652842D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A848E-6513-4C7C-ABB8-BBD02F51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49903D7A-B084-4BB0-A29E-5862F0825A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EAD7F-158F-4F3A-B11E-A5C88CED1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FDBD37A-3DFB-4881-AB3C-150DACD74D71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9821-6D55-4028-8BEE-95B0108D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81719-EB19-426E-A149-C466707ED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4CF1BF22-2E1C-4DAE-A80E-19EDEB6C6C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58814-6BE4-4F41-A80C-53DA3BE41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7E2240F-D2FF-47DF-817E-086EFDF94911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2BBDF-A754-40CD-BCC1-BB11903C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E10DF-02F9-48E3-A868-8668672A9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149D1AAE-0B3D-4ADB-A2F1-9F4492C6B3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78932F-BF98-4C48-8BFA-3C78CC05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81B18B6-5A34-4A54-A191-906686EE0C0B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D4EF0-406A-42C5-8BD1-1A046554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7D383-4826-4D0B-828B-25AB7E7A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CB7505B1-65F4-4EEF-83D4-AD0DC79D1C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EAFBD-83F5-4C47-82A0-1C527902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32DBCDD-9B8C-46EE-94D0-609BAFF132A5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EBD05-5802-4915-8B12-51D4EE87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53C84-56E3-47EA-AC2C-03E432E2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A6CB3C1D-73B0-4706-A108-6AB067073C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42D71-EBEF-4DEC-A0E2-DA3D475F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0EBE4FB-C3D8-4F46-AAC9-362DA58A396E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57299-CA13-4FDE-B947-36095C1C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164BC-95F0-4D4D-B81B-B98E9072A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C95841C4-2D39-46A6-9D59-FA5DC9EF1C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57BB9-80BD-4577-A1E1-EB270C8C80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50261-1B76-4142-AF89-22D1BE9F0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89F000F-C652-4893-AC09-327EDBCBB9B2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531B9-DF0C-4EA1-AF3E-F5D55A7E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461B7-90AC-4D1D-9EDA-D56CB9C0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215C082F-5B11-48EA-8E89-F4ECA95B35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38EED-F517-4A78-93E3-BCE7279F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7E33CFB-5211-484D-A992-70EE1F458CCE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D673B-990C-40F7-B1AD-4460DBF4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01521-C32F-408E-B01A-C616C049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C502DC78-7C50-4843-8E18-BEA71AE3FE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BE852-81D5-4A16-8CDD-311426CD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8AC97EA-2A0B-4287-A1CD-14AA79BD6928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A7206-E680-4231-97C4-1BD58467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52729-6852-47C4-B3D0-87A24600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F3D8386D-5C36-4D0F-B818-887AC5AA3F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EE6F-EFC0-4C9F-A939-435868C1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CDD9E86-F391-4294-9926-5C6F36A40703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DDD9B-775C-4D5D-9E86-8DED51CC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1766A-91CF-4966-B939-399249DF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itchFamily="66" charset="0"/>
              </a:defRPr>
            </a:lvl1pPr>
          </a:lstStyle>
          <a:p>
            <a:fld id="{8812EB40-ED54-481A-B3B8-8BD68D449D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550DC-1E9F-400F-B21E-C87E24F78B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85E14-D1C8-4F82-B2CD-E0E910B01A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81159-2EBF-4BC0-AF3D-384DAD1243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1500A-F999-41C4-B766-6E3021AD78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2B08A-766F-4D32-8051-6636AF91D6D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98700-E5AC-4A13-B0EB-3F044EDC541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DBFE26-CB73-4E43-9FFC-278C5D3B57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66"/>
            </a:gs>
            <a:gs pos="50000">
              <a:srgbClr val="FFFF66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71E528-7BE8-488D-A6E2-249B3E5CA2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2B31CE1-F074-4741-BB14-71A54EB9CD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F6F44C-E882-455A-A368-6FD18464EE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4193B51-6D55-469B-B80F-E8047797161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14E1B-E2E9-4D45-873A-BD69E980BB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8DF5299-A6DE-4F70-A7DB-B4AB23FEC115}" type="datetimeFigureOut">
              <a:rPr lang="en-GB"/>
              <a:pPr>
                <a:defRPr/>
              </a:pPr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F4C6-F4FC-47AF-A312-BCA9697D6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664A9-6964-4FB9-A1FE-3875C269D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7089DB3-2C02-4191-B6C7-F56ADA79335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X_PERXBooI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7.wav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xboge7vmW5U/USN7u9tWfpI/AAAAAAAAAsc/QfC23rYA_RY/s1600/parallelflow.png" TargetMode="Externa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8.png"/><Relationship Id="rId5" Type="http://schemas.openxmlformats.org/officeDocument/2006/relationships/hyperlink" Target="http://2.bp.blogspot.com/-m7Cj-dxi0KU/USN7mqiWDJI/AAAAAAAAAsQ/BXw-7jiNo1k/s1600/countercurrent.pn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 l="31250" t="12698" r="32143" b="9524"/>
          <a:stretch>
            <a:fillRect/>
          </a:stretch>
        </p:blipFill>
        <p:spPr bwMode="auto">
          <a:xfrm>
            <a:off x="3491880" y="214984"/>
            <a:ext cx="5400600" cy="64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3168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Welcome to this virtual taste session for </a:t>
            </a:r>
          </a:p>
          <a:p>
            <a:r>
              <a:rPr lang="en-GB" sz="2800" dirty="0"/>
              <a:t>A-Level Biology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2924944"/>
            <a:ext cx="5112568" cy="4320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~PP124.WAV">
            <a:hlinkClick r:id="" action="ppaction://media"/>
          </p:cNvPr>
          <p:cNvPicPr>
            <a:picLocks noRot="1" noChangeAspect="1"/>
          </p:cNvPicPr>
          <p:nvPr>
            <a:wavAudioFile r:embed="rId2" name="~PP124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Plenary - Exam Q 1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b="1" dirty="0"/>
          </a:p>
          <a:p>
            <a:pPr eaLnBrk="1" hangingPunct="1"/>
            <a:endParaRPr lang="en-GB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196752"/>
            <a:ext cx="91440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Mackerel are fast swimming fish whereas toadfish only swim slowly.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table shows some features of the gills of these fish.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evidence from the table to explain how mackerel are able to swim faster than toadfish. (3 marks)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Group 37">
            <a:extLst>
              <a:ext uri="{FF2B5EF4-FFF2-40B4-BE49-F238E27FC236}">
                <a16:creationId xmlns:a16="http://schemas.microsoft.com/office/drawing/2014/main" id="{C672AF6F-0906-4EE9-A7A6-A18952F87EB5}"/>
              </a:ext>
            </a:extLst>
          </p:cNvPr>
          <p:cNvGraphicFramePr>
            <a:graphicFrameLocks/>
          </p:cNvGraphicFramePr>
          <p:nvPr/>
        </p:nvGraphicFramePr>
        <p:xfrm>
          <a:off x="1691680" y="4431804"/>
          <a:ext cx="6335713" cy="2170980"/>
        </p:xfrm>
        <a:graphic>
          <a:graphicData uri="http://schemas.openxmlformats.org/drawingml/2006/table">
            <a:tbl>
              <a:tblPr/>
              <a:tblGrid>
                <a:gridCol w="211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7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Thickness of lamellae / µm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Number of lamellae per mm of gill length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Mackerel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Toadfish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~PP2761.WAV">
            <a:hlinkClick r:id="" action="ppaction://media"/>
          </p:cNvPr>
          <p:cNvPicPr>
            <a:picLocks noRot="1" noChangeAspect="1"/>
          </p:cNvPicPr>
          <p:nvPr>
            <a:wavAudioFile r:embed="rId1" name="~PP2761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/>
              <a:t>Mark Scheme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18488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(b)	large numbers of lamellae so large SA;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lamellae thin so short (diffusion) pathway to blood/capillaries;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high rate of oxygen uptake for respiration/energy release;		[3 marks]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(</a:t>
            </a:r>
            <a:r>
              <a:rPr lang="en-GB" altLang="en-US" sz="2800" i="1" dirty="0"/>
              <a:t>accept more oxygen</a:t>
            </a:r>
            <a:r>
              <a:rPr lang="en-GB" altLang="en-US" sz="28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/>
              <a:t>[total 5 marks]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 dirty="0"/>
          </a:p>
        </p:txBody>
      </p:sp>
      <p:pic>
        <p:nvPicPr>
          <p:cNvPr id="4" name="~PP3667.WAV">
            <a:hlinkClick r:id="" action="ppaction://media"/>
          </p:cNvPr>
          <p:cNvPicPr>
            <a:picLocks noRot="1" noChangeAspect="1"/>
          </p:cNvPicPr>
          <p:nvPr>
            <a:wavAudioFile r:embed="rId1" name="~PP3667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Exam Q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997450"/>
          </a:xfrm>
        </p:spPr>
        <p:txBody>
          <a:bodyPr/>
          <a:lstStyle/>
          <a:p>
            <a:pPr eaLnBrk="1" hangingPunct="1"/>
            <a:r>
              <a:rPr lang="en-GB" altLang="en-US"/>
              <a:t>(b)	Explain why countercurrent flow is more efficient for gas exchange than parallel flow. [2 marks]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Concentration gradient maintained over whole lamella;</a:t>
            </a:r>
          </a:p>
          <a:p>
            <a:pPr eaLnBrk="1" hangingPunct="1"/>
            <a:r>
              <a:rPr lang="en-GB" altLang="en-US"/>
              <a:t>Diffusion gradient maintained / oxygen taken up over whole lamella;</a:t>
            </a:r>
          </a:p>
          <a:p>
            <a:pPr eaLnBrk="1" hangingPunct="1"/>
            <a:r>
              <a:rPr lang="en-GB" altLang="en-US"/>
              <a:t>Equilibrium never reached;	2 marks max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4" name="~PP2314.WAV">
            <a:hlinkClick r:id="" action="ppaction://media"/>
          </p:cNvPr>
          <p:cNvPicPr>
            <a:picLocks noRot="1" noChangeAspect="1"/>
          </p:cNvPicPr>
          <p:nvPr>
            <a:wavAudioFile r:embed="rId2" name="~PP2314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052513"/>
            <a:ext cx="4041775" cy="922337"/>
          </a:xfrm>
        </p:spPr>
        <p:txBody>
          <a:bodyPr/>
          <a:lstStyle/>
          <a:p>
            <a:pPr eaLnBrk="1" hangingPunct="1"/>
            <a:r>
              <a:rPr lang="en-GB" altLang="en-US" sz="3200"/>
              <a:t>Learning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68525"/>
            <a:ext cx="8147050" cy="3416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Relate the structure of fish gills to their function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Compare parallel and counter current flow in terms of the rate of gas exchange they generate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 dirty="0"/>
              <a:t>Draw a diagram of fish gills and label the parts and what they do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835150" y="188913"/>
            <a:ext cx="633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3600"/>
              <a:t>Gas exchange in fish</a:t>
            </a:r>
          </a:p>
        </p:txBody>
      </p:sp>
      <p:pic>
        <p:nvPicPr>
          <p:cNvPr id="6" name="~PP333.WAV">
            <a:hlinkClick r:id="" action="ppaction://media"/>
          </p:cNvPr>
          <p:cNvPicPr>
            <a:picLocks noRot="1" noChangeAspect="1"/>
          </p:cNvPicPr>
          <p:nvPr>
            <a:wavAudioFile r:embed="rId1" name="~PP333.WAV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77876"/>
          </a:xfrm>
        </p:spPr>
        <p:txBody>
          <a:bodyPr/>
          <a:lstStyle/>
          <a:p>
            <a:pPr eaLnBrk="1" hangingPunct="1"/>
            <a:r>
              <a:rPr lang="en-GB" altLang="en-US"/>
              <a:t>Fish Gills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200" u="sng" dirty="0"/>
              <a:t>Oxygen is much less available in water than in air</a:t>
            </a:r>
          </a:p>
          <a:p>
            <a:pPr eaLnBrk="1" hangingPunct="1">
              <a:lnSpc>
                <a:spcPct val="80000"/>
              </a:lnSpc>
            </a:pPr>
            <a:endParaRPr lang="en-GB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/>
              <a:t>Water 	10ml oxygen per litre of water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/>
              <a:t>Air       	200ml oxygen per litre of air</a:t>
            </a:r>
          </a:p>
          <a:p>
            <a:pPr eaLnBrk="1" hangingPunct="1">
              <a:lnSpc>
                <a:spcPct val="80000"/>
              </a:lnSpc>
            </a:pPr>
            <a:endParaRPr lang="en-GB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/>
              <a:t>Diffusion of Oxygen is much slower in water than air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/>
              <a:t>More energy is required to move water to gas exchange surfaces</a:t>
            </a:r>
          </a:p>
          <a:p>
            <a:pPr eaLnBrk="1" hangingPunct="1">
              <a:lnSpc>
                <a:spcPct val="80000"/>
              </a:lnSpc>
            </a:pPr>
            <a:endParaRPr lang="en-GB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/>
              <a:t>Gas exchange system must...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/>
              <a:t>...be extremely efficient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/>
              <a:t>...have a diffusion surface no greater than 1mm thick</a:t>
            </a:r>
          </a:p>
          <a:p>
            <a:pPr eaLnBrk="1" hangingPunct="1">
              <a:lnSpc>
                <a:spcPct val="80000"/>
              </a:lnSpc>
            </a:pPr>
            <a:endParaRPr lang="en-GB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2200" u="sng" dirty="0"/>
              <a:t>Gills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/>
              <a:t>Provide a high surface area for diffusion of gases between water and the blood supply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200" dirty="0"/>
              <a:t>(can be external in some newts. Mainly internal - bony fish)</a:t>
            </a:r>
          </a:p>
          <a:p>
            <a:pPr eaLnBrk="1" hangingPunct="1">
              <a:lnSpc>
                <a:spcPct val="80000"/>
              </a:lnSpc>
            </a:pPr>
            <a:endParaRPr lang="en-GB" altLang="en-US" sz="2200" dirty="0"/>
          </a:p>
        </p:txBody>
      </p:sp>
      <p:pic>
        <p:nvPicPr>
          <p:cNvPr id="4" name="~PP2592.WAV">
            <a:hlinkClick r:id="" action="ppaction://media"/>
          </p:cNvPr>
          <p:cNvPicPr>
            <a:picLocks noRot="1" noChangeAspect="1"/>
          </p:cNvPicPr>
          <p:nvPr>
            <a:wavAudioFile r:embed="rId2" name="~PP2592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3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 cstate="print"/>
          <a:srcRect l="3139" t="5156" r="4912" b="1953"/>
          <a:stretch>
            <a:fillRect/>
          </a:stretch>
        </p:blipFill>
        <p:spPr bwMode="auto">
          <a:xfrm>
            <a:off x="611188" y="50800"/>
            <a:ext cx="8135937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659563" y="549275"/>
            <a:ext cx="2484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GB" altLang="en-US"/>
              <a:t>(Gill covering – </a:t>
            </a:r>
          </a:p>
          <a:p>
            <a:pPr eaLnBrk="1" hangingPunct="1"/>
            <a:r>
              <a:rPr lang="en-GB" altLang="en-US"/>
              <a:t>protects gills </a:t>
            </a:r>
          </a:p>
          <a:p>
            <a:pPr eaLnBrk="1" hangingPunct="1"/>
            <a:r>
              <a:rPr lang="en-GB" altLang="en-US"/>
              <a:t>and controls water flow)</a:t>
            </a:r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 flipH="1">
            <a:off x="2555875" y="1196975"/>
            <a:ext cx="2663825" cy="719138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5435600" y="1844675"/>
            <a:ext cx="32400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5435600" y="1844675"/>
            <a:ext cx="316865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GB" altLang="en-US" b="1"/>
              <a:t>Water</a:t>
            </a:r>
          </a:p>
        </p:txBody>
      </p:sp>
      <p:pic>
        <p:nvPicPr>
          <p:cNvPr id="7" name="~PP145.WAV">
            <a:hlinkClick r:id="" action="ppaction://media"/>
          </p:cNvPr>
          <p:cNvPicPr>
            <a:picLocks noRot="1" noChangeAspect="1"/>
          </p:cNvPicPr>
          <p:nvPr>
            <a:wavAudioFile r:embed="rId1" name="~PP145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6165304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https://www.youtube.com/watch?v=gX_PERXBooI</a:t>
            </a:r>
            <a:r>
              <a:rPr lang="en-GB" dirty="0"/>
              <a:t>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 l="15326" t="18806" r="41922" b="26701"/>
          <a:stretch>
            <a:fillRect/>
          </a:stretch>
        </p:blipFill>
        <p:spPr bwMode="auto">
          <a:xfrm>
            <a:off x="395536" y="260648"/>
            <a:ext cx="7920880" cy="567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1402.WAV">
            <a:hlinkClick r:id="" action="ppaction://media"/>
          </p:cNvPr>
          <p:cNvPicPr>
            <a:picLocks noRot="1" noChangeAspect="1"/>
          </p:cNvPicPr>
          <p:nvPr>
            <a:wavAudioFile r:embed="rId1" name="~PP1402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algn="l" eaLnBrk="1" hangingPunct="1"/>
            <a:r>
              <a:rPr lang="en-GB" altLang="en-US" sz="3600"/>
              <a:t>Gill Structure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 t="7249"/>
          <a:stretch>
            <a:fillRect/>
          </a:stretch>
        </p:blipFill>
        <p:spPr bwMode="auto">
          <a:xfrm>
            <a:off x="1619250" y="857250"/>
            <a:ext cx="62642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424.WAV">
            <a:hlinkClick r:id="" action="ppaction://media"/>
          </p:cNvPr>
          <p:cNvPicPr>
            <a:picLocks noRot="1" noChangeAspect="1"/>
          </p:cNvPicPr>
          <p:nvPr>
            <a:wavAudioFile r:embed="rId1" name="~PP1424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0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C811-E1FE-4B96-B0EF-20F7F40A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How is the structure of the gills related to its function?</a:t>
            </a:r>
          </a:p>
        </p:txBody>
      </p:sp>
      <p:pic>
        <p:nvPicPr>
          <p:cNvPr id="6146" name="Picture 2" descr="http://esi.stanford.edu/respiration/imagesrespiration/gillar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276872"/>
            <a:ext cx="6761162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95288" y="1484313"/>
            <a:ext cx="1223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800">
                <a:solidFill>
                  <a:srgbClr val="000000"/>
                </a:solidFill>
                <a:latin typeface="Calibri" pitchFamily="34" charset="0"/>
              </a:rPr>
              <a:t>Think: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AC8B0-8F65-4AE6-8AF1-F5DE5EE69369}"/>
              </a:ext>
            </a:extLst>
          </p:cNvPr>
          <p:cNvSpPr txBox="1"/>
          <p:nvPr/>
        </p:nvSpPr>
        <p:spPr>
          <a:xfrm>
            <a:off x="323850" y="2349500"/>
            <a:ext cx="1979613" cy="5222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prstClr val="black"/>
                </a:solidFill>
              </a:rPr>
              <a:t>SA/V ratio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9DB6A1-80FE-41EA-870A-8C19287EC8FD}"/>
              </a:ext>
            </a:extLst>
          </p:cNvPr>
          <p:cNvSpPr txBox="1"/>
          <p:nvPr/>
        </p:nvSpPr>
        <p:spPr>
          <a:xfrm>
            <a:off x="323528" y="6021288"/>
            <a:ext cx="3888234" cy="5232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prstClr val="black"/>
                </a:solidFill>
              </a:rPr>
              <a:t>Short Diffusion Pathway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851F85-2E19-4391-B0D1-961DDAF08AE5}"/>
              </a:ext>
            </a:extLst>
          </p:cNvPr>
          <p:cNvSpPr txBox="1"/>
          <p:nvPr/>
        </p:nvSpPr>
        <p:spPr>
          <a:xfrm>
            <a:off x="6156325" y="5732463"/>
            <a:ext cx="2592139" cy="9541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prstClr val="black"/>
                </a:solidFill>
              </a:rPr>
              <a:t>Counter-Current Blood flow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31614-5942-47D8-90EF-05EA4CEBF127}"/>
              </a:ext>
            </a:extLst>
          </p:cNvPr>
          <p:cNvSpPr txBox="1"/>
          <p:nvPr/>
        </p:nvSpPr>
        <p:spPr>
          <a:xfrm>
            <a:off x="4716016" y="1484784"/>
            <a:ext cx="3816350" cy="4619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Specialised exchange surface</a:t>
            </a:r>
          </a:p>
        </p:txBody>
      </p:sp>
      <p:pic>
        <p:nvPicPr>
          <p:cNvPr id="10" name="~PP2652.WAV">
            <a:hlinkClick r:id="" action="ppaction://media"/>
          </p:cNvPr>
          <p:cNvPicPr>
            <a:picLocks noRot="1" noChangeAspect="1"/>
          </p:cNvPicPr>
          <p:nvPr>
            <a:wavAudioFile r:embed="rId2" name="~PP2652.WAV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ttp://1.bp.blogspot.com/-xboge7vmW5U/USN7u9tWfpI/AAAAAAAAAsc/QfC23rYA_RY/s1600/parallelflow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2" y="115888"/>
            <a:ext cx="579437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ttp://2.bp.blogspot.com/-m7Cj-dxi0KU/USN7mqiWDJI/AAAAAAAAAsQ/BXw-7jiNo1k/s1600/countercurrent.pn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0849" y="3584575"/>
            <a:ext cx="604043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06F4EE-6B90-478C-AECE-05BE1CDEFBA3}"/>
              </a:ext>
            </a:extLst>
          </p:cNvPr>
          <p:cNvSpPr/>
          <p:nvPr/>
        </p:nvSpPr>
        <p:spPr>
          <a:xfrm>
            <a:off x="6011862" y="1674813"/>
            <a:ext cx="2519362" cy="13223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39FA18-4F88-4128-8BDA-54FE4B3E96B5}"/>
              </a:ext>
            </a:extLst>
          </p:cNvPr>
          <p:cNvSpPr/>
          <p:nvPr/>
        </p:nvSpPr>
        <p:spPr>
          <a:xfrm>
            <a:off x="6294437" y="5329238"/>
            <a:ext cx="2736850" cy="1354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40B65-2723-4C25-8B91-1BC04A402EE2}"/>
              </a:ext>
            </a:extLst>
          </p:cNvPr>
          <p:cNvSpPr/>
          <p:nvPr/>
        </p:nvSpPr>
        <p:spPr>
          <a:xfrm>
            <a:off x="2627312" y="3043238"/>
            <a:ext cx="6553200" cy="37449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257852-0BDF-422A-AB81-19A50C499261}"/>
              </a:ext>
            </a:extLst>
          </p:cNvPr>
          <p:cNvSpPr/>
          <p:nvPr/>
        </p:nvSpPr>
        <p:spPr>
          <a:xfrm>
            <a:off x="2627312" y="0"/>
            <a:ext cx="6553200" cy="299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9512" y="11967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Concurrent / Parallel Flow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58112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Counter-Current Flow</a:t>
            </a:r>
          </a:p>
        </p:txBody>
      </p:sp>
      <p:pic>
        <p:nvPicPr>
          <p:cNvPr id="12" name="~PP446.WAV">
            <a:hlinkClick r:id="" action="ppaction://media"/>
          </p:cNvPr>
          <p:cNvPicPr>
            <a:picLocks noRot="1" noChangeAspect="1"/>
          </p:cNvPicPr>
          <p:nvPr>
            <a:wavAudioFile r:embed="rId1" name="~PP446.WAV"/>
          </p:nvPr>
        </p:nvPicPr>
        <p:blipFill>
          <a:blip r:embed="rId7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5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GB" dirty="0"/>
              <a:t>Biological Drawing</a:t>
            </a:r>
          </a:p>
        </p:txBody>
      </p:sp>
      <p:pic>
        <p:nvPicPr>
          <p:cNvPr id="58370" name="Picture 2" descr="Figures and Tab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066009" cy="49820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1412776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purpose of drawing in the teaching of Biology is the development of observational skills.</a:t>
            </a:r>
          </a:p>
          <a:p>
            <a:endParaRPr lang="en-GB" dirty="0"/>
          </a:p>
          <a:p>
            <a:r>
              <a:rPr lang="en-GB" dirty="0"/>
              <a:t>A student must look very closely at a specimen in order to draw it accurately and must have sound knowledge of the component structures in order to choose what to draw and what to omit from the drawing. </a:t>
            </a:r>
          </a:p>
          <a:p>
            <a:endParaRPr lang="en-GB" dirty="0"/>
          </a:p>
          <a:p>
            <a:r>
              <a:rPr lang="en-GB" dirty="0"/>
              <a:t>Drawings should always be in pencil.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5805264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outlines of any structures should be drawn but there should be no colouring or shading.</a:t>
            </a:r>
          </a:p>
        </p:txBody>
      </p:sp>
      <p:pic>
        <p:nvPicPr>
          <p:cNvPr id="7" name="~PP1982.WAV">
            <a:hlinkClick r:id="" action="ppaction://media"/>
          </p:cNvPr>
          <p:cNvPicPr>
            <a:picLocks noRot="1" noChangeAspect="1"/>
          </p:cNvPicPr>
          <p:nvPr>
            <a:wavAudioFile r:embed="rId1" name="~PP1982.WAV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6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7.3|5.3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275</Words>
  <Application>Microsoft Office PowerPoint</Application>
  <PresentationFormat>On-screen Show (4:3)</PresentationFormat>
  <Paragraphs>68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Office Theme</vt:lpstr>
      <vt:lpstr>PowerPoint Presentation</vt:lpstr>
      <vt:lpstr>Learning Objectives</vt:lpstr>
      <vt:lpstr>Fish Gills</vt:lpstr>
      <vt:lpstr>PowerPoint Presentation</vt:lpstr>
      <vt:lpstr>PowerPoint Presentation</vt:lpstr>
      <vt:lpstr>Gill Structure</vt:lpstr>
      <vt:lpstr>How is the structure of the gills related to its function?</vt:lpstr>
      <vt:lpstr>PowerPoint Presentation</vt:lpstr>
      <vt:lpstr>Biological Drawing</vt:lpstr>
      <vt:lpstr>Plenary - Exam Q 1</vt:lpstr>
      <vt:lpstr>Mark Scheme</vt:lpstr>
      <vt:lpstr>Exam Q 2</vt:lpstr>
    </vt:vector>
  </TitlesOfParts>
  <Company>Morley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Work</dc:title>
  <dc:creator>The User</dc:creator>
  <cp:lastModifiedBy>User</cp:lastModifiedBy>
  <cp:revision>20</cp:revision>
  <cp:lastPrinted>2020-11-18T09:25:48Z</cp:lastPrinted>
  <dcterms:created xsi:type="dcterms:W3CDTF">2009-01-08T13:59:44Z</dcterms:created>
  <dcterms:modified xsi:type="dcterms:W3CDTF">2021-01-18T10:28:47Z</dcterms:modified>
</cp:coreProperties>
</file>